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9"/>
  </p:notesMasterIdLst>
  <p:handoutMasterIdLst>
    <p:handoutMasterId r:id="rId10"/>
  </p:handoutMasterIdLst>
  <p:sldIdLst>
    <p:sldId id="522" r:id="rId2"/>
    <p:sldId id="549" r:id="rId3"/>
    <p:sldId id="536" r:id="rId4"/>
    <p:sldId id="537" r:id="rId5"/>
    <p:sldId id="529" r:id="rId6"/>
    <p:sldId id="530" r:id="rId7"/>
    <p:sldId id="538" r:id="rId8"/>
  </p:sldIdLst>
  <p:sldSz cx="9144000" cy="6858000" type="screen4x3"/>
  <p:notesSz cx="6985000" cy="9271000"/>
  <p:defaultTextStyle>
    <a:defPPr>
      <a:defRPr lang="en-US"/>
    </a:defPPr>
    <a:lvl1pPr marL="0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0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0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0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0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20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80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336600"/>
    <a:srgbClr val="D2A000"/>
    <a:srgbClr val="FEF798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86248" autoAdjust="0"/>
  </p:normalViewPr>
  <p:slideViewPr>
    <p:cSldViewPr>
      <p:cViewPr varScale="1">
        <p:scale>
          <a:sx n="95" d="100"/>
          <a:sy n="95" d="100"/>
        </p:scale>
        <p:origin x="14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0" d="100"/>
          <a:sy n="50" d="100"/>
        </p:scale>
        <p:origin x="-2694" y="-1014"/>
      </p:cViewPr>
      <p:guideLst>
        <p:guide orient="horz" pos="2920"/>
        <p:guide pos="22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27466" cy="463866"/>
          </a:xfrm>
          <a:prstGeom prst="rect">
            <a:avLst/>
          </a:prstGeom>
        </p:spPr>
        <p:txBody>
          <a:bodyPr vert="horz" lIns="90145" tIns="45073" rIns="90145" bIns="450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5" y="2"/>
            <a:ext cx="3027466" cy="463866"/>
          </a:xfrm>
          <a:prstGeom prst="rect">
            <a:avLst/>
          </a:prstGeom>
        </p:spPr>
        <p:txBody>
          <a:bodyPr vert="horz" lIns="90145" tIns="45073" rIns="90145" bIns="45073" rtlCol="0"/>
          <a:lstStyle>
            <a:lvl1pPr algn="r">
              <a:defRPr sz="1200"/>
            </a:lvl1pPr>
          </a:lstStyle>
          <a:p>
            <a:fld id="{6FA41FCF-A0CC-40D6-9E58-0A30E4494D4F}" type="datetimeFigureOut">
              <a:rPr lang="en-US" smtClean="0"/>
              <a:t>01/30/2018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05553"/>
            <a:ext cx="3027466" cy="463866"/>
          </a:xfrm>
          <a:prstGeom prst="rect">
            <a:avLst/>
          </a:prstGeom>
        </p:spPr>
        <p:txBody>
          <a:bodyPr vert="horz" lIns="90145" tIns="45073" rIns="90145" bIns="450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5" y="8805553"/>
            <a:ext cx="3027466" cy="463866"/>
          </a:xfrm>
          <a:prstGeom prst="rect">
            <a:avLst/>
          </a:prstGeom>
        </p:spPr>
        <p:txBody>
          <a:bodyPr vert="horz" lIns="90145" tIns="45073" rIns="90145" bIns="45073" rtlCol="0" anchor="b"/>
          <a:lstStyle>
            <a:lvl1pPr algn="r">
              <a:defRPr sz="1200"/>
            </a:lvl1pPr>
          </a:lstStyle>
          <a:p>
            <a:fld id="{713E58CE-9B6B-478E-B0DB-2ADCD8375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40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26833" cy="463550"/>
          </a:xfrm>
          <a:prstGeom prst="rect">
            <a:avLst/>
          </a:prstGeom>
        </p:spPr>
        <p:txBody>
          <a:bodyPr vert="horz" lIns="91838" tIns="45920" rIns="91838" bIns="459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7" y="0"/>
            <a:ext cx="3026833" cy="463550"/>
          </a:xfrm>
          <a:prstGeom prst="rect">
            <a:avLst/>
          </a:prstGeom>
        </p:spPr>
        <p:txBody>
          <a:bodyPr vert="horz" lIns="91838" tIns="45920" rIns="91838" bIns="45920" rtlCol="0"/>
          <a:lstStyle>
            <a:lvl1pPr algn="r">
              <a:defRPr sz="1200"/>
            </a:lvl1pPr>
          </a:lstStyle>
          <a:p>
            <a:fld id="{E6073EC6-D7BC-4DD6-8019-BC7B7ADDA160}" type="datetimeFigureOut">
              <a:rPr lang="en-US" smtClean="0"/>
              <a:pPr/>
              <a:t>01/30/2018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8" tIns="45920" rIns="91838" bIns="459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03726"/>
            <a:ext cx="5588000" cy="4171950"/>
          </a:xfrm>
          <a:prstGeom prst="rect">
            <a:avLst/>
          </a:prstGeom>
        </p:spPr>
        <p:txBody>
          <a:bodyPr vert="horz" lIns="91838" tIns="45920" rIns="91838" bIns="459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05842"/>
            <a:ext cx="3026833" cy="463550"/>
          </a:xfrm>
          <a:prstGeom prst="rect">
            <a:avLst/>
          </a:prstGeom>
        </p:spPr>
        <p:txBody>
          <a:bodyPr vert="horz" lIns="91838" tIns="45920" rIns="91838" bIns="459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7" y="8805842"/>
            <a:ext cx="3026833" cy="463550"/>
          </a:xfrm>
          <a:prstGeom prst="rect">
            <a:avLst/>
          </a:prstGeom>
        </p:spPr>
        <p:txBody>
          <a:bodyPr vert="horz" lIns="91838" tIns="45920" rIns="91838" bIns="45920" rtlCol="0" anchor="b"/>
          <a:lstStyle>
            <a:lvl1pPr algn="r">
              <a:defRPr sz="1200"/>
            </a:lvl1pPr>
          </a:lstStyle>
          <a:p>
            <a:fld id="{CE6F4C28-FA4D-4D47-AB0C-AE9143E1CC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8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0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0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0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0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0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0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5325"/>
            <a:ext cx="4637087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4B7C-3BA9-4903-B792-E4B30BED0A1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3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6400" b="1" dirty="0"/>
              <a:t>Objective/Strategy:</a:t>
            </a:r>
          </a:p>
          <a:p>
            <a:pPr lvl="1"/>
            <a:r>
              <a:rPr lang="en-US" sz="6400" dirty="0"/>
              <a:t>Leverage AVANT Sponsorship to build relationships with new media including lifestyle and music bloggers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4C28-FA4D-4D47-AB0C-AE9143E1CC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2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275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0" y="1371600"/>
            <a:ext cx="63246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38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0" y="1371600"/>
            <a:ext cx="63246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53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0" y="1371600"/>
            <a:ext cx="63246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47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193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124200"/>
            <a:ext cx="6477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591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124200"/>
            <a:ext cx="6477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8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438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2286000" y="1371600"/>
            <a:ext cx="63246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83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383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51" r:id="rId3"/>
    <p:sldLayoutId id="2147483852" r:id="rId4"/>
    <p:sldLayoutId id="2147483848" r:id="rId5"/>
    <p:sldLayoutId id="2147483853" r:id="rId6"/>
    <p:sldLayoutId id="2147483854" r:id="rId7"/>
    <p:sldLayoutId id="214748387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50000"/>
              <a:lumOff val="50000"/>
            </a:schemeClr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430" y="275167"/>
            <a:ext cx="775297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Arial"/>
              </a:rPr>
              <a:t>Trial – K-J. The Official Wine of ACL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0" name="Content Placeholder 4"/>
          <p:cNvSpPr>
            <a:spLocks noGrp="1"/>
          </p:cNvSpPr>
          <p:nvPr>
            <p:ph idx="1"/>
          </p:nvPr>
        </p:nvSpPr>
        <p:spPr>
          <a:xfrm>
            <a:off x="5182441" y="1768287"/>
            <a:ext cx="3732959" cy="4793878"/>
          </a:xfrm>
        </p:spPr>
        <p:txBody>
          <a:bodyPr>
            <a:normAutofit fontScale="62500" lnSpcReduction="20000"/>
          </a:bodyPr>
          <a:lstStyle/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Audience:</a:t>
            </a: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Two-weekends in October </a:t>
            </a: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Engaging with over </a:t>
            </a:r>
            <a:r>
              <a:rPr lang="en-US" sz="2900" b="1" dirty="0">
                <a:solidFill>
                  <a:schemeClr val="tx1"/>
                </a:solidFill>
              </a:rPr>
              <a:t>500,000 consumers</a:t>
            </a:r>
          </a:p>
          <a:p>
            <a:pPr marL="0" indent="0"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Activation:</a:t>
            </a: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Pearl Jam, Beck, Eminem, Lorde and more!</a:t>
            </a: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Wines featured at concession, VIP, media and artist tent</a:t>
            </a: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AVANT Sauvignon Blanc and Red Blend</a:t>
            </a: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Experiential marketing events</a:t>
            </a: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Fully integrated with R29 and Tasting Table media</a:t>
            </a:r>
            <a:br>
              <a:rPr lang="en-US" sz="2900" dirty="0">
                <a:solidFill>
                  <a:schemeClr val="tx1"/>
                </a:solidFill>
              </a:rPr>
            </a:br>
            <a:endParaRPr lang="en-US" sz="29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LSvoboda\Desktop\ACLBLOG-69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13545"/>
            <a:ext cx="4926947" cy="27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Svoboda\Desktop\10704175_10152772429106788_6516465009245921032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3"/>
          <a:stretch/>
        </p:blipFill>
        <p:spPr bwMode="auto">
          <a:xfrm>
            <a:off x="268943" y="4101997"/>
            <a:ext cx="2944907" cy="246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Svoboda\Desktop\1013998_10152754163496788_833643872117374861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78" y="4101997"/>
            <a:ext cx="2508921" cy="246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25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ACL Sales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982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TX and IL sales teams went big for K-J as well, showcasing incremental case sales / accounts sold, holding local market activations, etc. </a:t>
            </a:r>
          </a:p>
          <a:p>
            <a:r>
              <a:rPr lang="en-US" dirty="0">
                <a:solidFill>
                  <a:schemeClr val="tx1"/>
                </a:solidFill>
              </a:rPr>
              <a:t>2,900 Cases Sold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42 Austin Accounts with Displays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44  Austin Accounts Featured Jackson Family Wines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6 AVANT-branded electric Taxis (six weeks throughout Austin)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4" b="23750"/>
          <a:stretch/>
        </p:blipFill>
        <p:spPr bwMode="auto">
          <a:xfrm>
            <a:off x="6452346" y="4059925"/>
            <a:ext cx="2295854" cy="226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image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50" y="1600200"/>
            <a:ext cx="22669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50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#KJAVANT #ACLFEST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079" y="1599464"/>
            <a:ext cx="14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Facebook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079" y="3319490"/>
            <a:ext cx="1470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Instagram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079" y="4999328"/>
            <a:ext cx="110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Twitter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0044" y="2061129"/>
            <a:ext cx="2171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Posts: 9</a:t>
            </a:r>
          </a:p>
          <a:p>
            <a:r>
              <a:rPr lang="en-US" dirty="0"/>
              <a:t>Reach: 57,051</a:t>
            </a:r>
          </a:p>
          <a:p>
            <a:r>
              <a:rPr lang="en-US" dirty="0"/>
              <a:t>Engaged users: 4,057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044" y="3866039"/>
            <a:ext cx="1549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Posts: 15</a:t>
            </a:r>
          </a:p>
          <a:p>
            <a:r>
              <a:rPr lang="en-US" dirty="0"/>
              <a:t>Likes: 874</a:t>
            </a:r>
          </a:p>
          <a:p>
            <a:r>
              <a:rPr lang="en-US" dirty="0"/>
              <a:t>Comments: 47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044" y="5460993"/>
            <a:ext cx="1914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Tweets: 23</a:t>
            </a:r>
          </a:p>
          <a:p>
            <a:r>
              <a:rPr lang="en-US" dirty="0"/>
              <a:t>Reach: 63,592</a:t>
            </a:r>
          </a:p>
          <a:p>
            <a:r>
              <a:rPr lang="en-US" dirty="0"/>
              <a:t>Engagements: 543</a:t>
            </a:r>
          </a:p>
        </p:txBody>
      </p:sp>
      <p:pic>
        <p:nvPicPr>
          <p:cNvPr id="3" name="Picture 2" descr="Screen Shot 2014-11-11 at 4.5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95" y="1663168"/>
            <a:ext cx="4977006" cy="2947168"/>
          </a:xfrm>
          <a:prstGeom prst="rect">
            <a:avLst/>
          </a:prstGeom>
        </p:spPr>
      </p:pic>
      <p:pic>
        <p:nvPicPr>
          <p:cNvPr id="4" name="Picture 3" descr="Screen Shot 2014-11-11 at 4.55.24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06" y="4136773"/>
            <a:ext cx="4129118" cy="2472599"/>
          </a:xfrm>
          <a:prstGeom prst="rect">
            <a:avLst/>
          </a:prstGeom>
        </p:spPr>
      </p:pic>
      <p:pic>
        <p:nvPicPr>
          <p:cNvPr id="5" name="Picture 4" descr="Screen Shot 2014-11-11 at 4.56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08" y="2537373"/>
            <a:ext cx="2528818" cy="330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7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#KJAVANT #ACLFEST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2079" y="1880794"/>
            <a:ext cx="134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Pinterest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95" y="1888831"/>
            <a:ext cx="74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Blog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0044" y="2342459"/>
            <a:ext cx="1914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Pins: 23</a:t>
            </a:r>
          </a:p>
          <a:p>
            <a:r>
              <a:rPr lang="en-US" dirty="0"/>
              <a:t>Reach: 491</a:t>
            </a:r>
          </a:p>
          <a:p>
            <a:r>
              <a:rPr lang="en-US" dirty="0"/>
              <a:t>Engagements: 543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9160" y="2435380"/>
            <a:ext cx="1883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Posts: 5</a:t>
            </a:r>
          </a:p>
          <a:p>
            <a:r>
              <a:rPr lang="en-US" dirty="0"/>
              <a:t>Page Views: 2,775</a:t>
            </a:r>
          </a:p>
        </p:txBody>
      </p:sp>
      <p:pic>
        <p:nvPicPr>
          <p:cNvPr id="9" name="Picture 8" descr="Screen Shot 2014-11-11 at 5.32.4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9" y="3709343"/>
            <a:ext cx="5510849" cy="2615519"/>
          </a:xfrm>
          <a:prstGeom prst="rect">
            <a:avLst/>
          </a:prstGeom>
        </p:spPr>
      </p:pic>
      <p:pic>
        <p:nvPicPr>
          <p:cNvPr id="13" name="Picture 12" descr="Screen Shot 2014-11-11 at 5.33.4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916" y="1711986"/>
            <a:ext cx="2882555" cy="46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0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L_Instagram_contest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07071" y="1914890"/>
            <a:ext cx="2755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ACL’s Facebook - 404k fans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7071" y="3206965"/>
            <a:ext cx="3404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ACL’s Instagram – 41.6k followers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07071" y="4616072"/>
            <a:ext cx="307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ACL’s Twitter – 114k followers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92227" y="2272650"/>
            <a:ext cx="2267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Posts: 2</a:t>
            </a:r>
          </a:p>
          <a:p>
            <a:r>
              <a:rPr lang="en-US" dirty="0"/>
              <a:t>Engagements 61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25036" y="3571787"/>
            <a:ext cx="1549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Posts: 2</a:t>
            </a:r>
          </a:p>
          <a:p>
            <a:r>
              <a:rPr lang="en-US" dirty="0"/>
              <a:t>Likes: 656</a:t>
            </a:r>
          </a:p>
          <a:p>
            <a:r>
              <a:rPr lang="en-US" dirty="0"/>
              <a:t>Comments: 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39533" y="4985404"/>
            <a:ext cx="179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Tweets: 3</a:t>
            </a:r>
          </a:p>
          <a:p>
            <a:r>
              <a:rPr lang="en-US" dirty="0"/>
              <a:t>Engagements: 46</a:t>
            </a:r>
          </a:p>
        </p:txBody>
      </p:sp>
      <p:pic>
        <p:nvPicPr>
          <p:cNvPr id="9" name="Picture 8" descr="Screen Shot 2014-11-11 at 5.1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37" y="503394"/>
            <a:ext cx="2506847" cy="3538511"/>
          </a:xfrm>
          <a:prstGeom prst="rect">
            <a:avLst/>
          </a:prstGeom>
        </p:spPr>
      </p:pic>
      <p:pic>
        <p:nvPicPr>
          <p:cNvPr id="14" name="Picture 13" descr="Screen Shot 2014-11-11 at 5.15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6" y="1535162"/>
            <a:ext cx="2789115" cy="251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9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L_Instagram_contest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CL_Instagram_contest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2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6800" dirty="0">
                <a:solidFill>
                  <a:schemeClr val="tx1"/>
                </a:solidFill>
              </a:rPr>
              <a:t>Leverage VIP/GA tickets to build relationships with lifestyle bloggers</a:t>
            </a:r>
          </a:p>
          <a:p>
            <a:pPr lvl="1"/>
            <a:r>
              <a:rPr lang="en-US" sz="6400" dirty="0">
                <a:solidFill>
                  <a:schemeClr val="tx1"/>
                </a:solidFill>
              </a:rPr>
              <a:t>Reached out to several lifestyle bloggers </a:t>
            </a:r>
          </a:p>
          <a:p>
            <a:pPr lvl="1"/>
            <a:r>
              <a:rPr lang="en-US" sz="6400" dirty="0">
                <a:solidFill>
                  <a:schemeClr val="tx1"/>
                </a:solidFill>
              </a:rPr>
              <a:t>A few bloggers expressed interest in continuing the relationship; follow-up opportunity for spring/summer blogger activation for AVANT rooftop dinner series </a:t>
            </a:r>
          </a:p>
          <a:p>
            <a:pPr lvl="1"/>
            <a:r>
              <a:rPr lang="en-US" sz="6400" dirty="0">
                <a:solidFill>
                  <a:schemeClr val="tx1"/>
                </a:solidFill>
              </a:rPr>
              <a:t>Blogs included: SF Girl by the Bay, EveryGirl, SassyKitchen, Sunday Suppers  </a:t>
            </a:r>
            <a:br>
              <a:rPr lang="en-US" sz="6400" dirty="0">
                <a:solidFill>
                  <a:schemeClr val="tx1"/>
                </a:solidFill>
              </a:rPr>
            </a:br>
            <a:endParaRPr lang="en-US" sz="6800" b="1" dirty="0">
              <a:solidFill>
                <a:schemeClr val="tx1"/>
              </a:solidFill>
            </a:endParaRPr>
          </a:p>
          <a:p>
            <a:r>
              <a:rPr lang="en-US" sz="6800" dirty="0">
                <a:solidFill>
                  <a:schemeClr val="tx1"/>
                </a:solidFill>
              </a:rPr>
              <a:t>AVANT served as official wine sponsor for ACL media kickoff happy hour </a:t>
            </a:r>
          </a:p>
          <a:p>
            <a:pPr lvl="1"/>
            <a:r>
              <a:rPr lang="en-US" sz="6400" dirty="0">
                <a:solidFill>
                  <a:schemeClr val="tx1"/>
                </a:solidFill>
              </a:rPr>
              <a:t>Provided samples of all three AVANT wines in media gift bags as well as a postcard with contact information/info on the wines and AVANT swag; signage and ACL/AVANT coasters were prominently displayed at the event (250 – 350 press attended); will monitor for any coverage from media samples </a:t>
            </a:r>
          </a:p>
          <a:p>
            <a:pPr lvl="1"/>
            <a:r>
              <a:rPr lang="en-US" sz="6400" dirty="0">
                <a:solidFill>
                  <a:schemeClr val="tx1"/>
                </a:solidFill>
              </a:rPr>
              <a:t>Met with Marco from Houston, the multi-cultural sweeps influencer, who also freelances for various media outlets in Texas</a:t>
            </a:r>
          </a:p>
          <a:p>
            <a:pPr lvl="2"/>
            <a:endParaRPr lang="en-US" sz="6000" dirty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95800"/>
            <a:ext cx="27432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95800"/>
            <a:ext cx="2743200" cy="2057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ACL Public Relations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646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27956</TotalTime>
  <Words>268</Words>
  <Application>Microsoft Office PowerPoint</Application>
  <PresentationFormat>On-screen Show (4:3)</PresentationFormat>
  <Paragraphs>61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Custom Design</vt:lpstr>
      <vt:lpstr>Trial – K-J. The Official Wine of ACL</vt:lpstr>
      <vt:lpstr>ACL Sales </vt:lpstr>
      <vt:lpstr>#KJAVANT #ACLFEST</vt:lpstr>
      <vt:lpstr>#KJAVANT #ACLFEST</vt:lpstr>
      <vt:lpstr>PowerPoint Presentation</vt:lpstr>
      <vt:lpstr>PowerPoint Presentation</vt:lpstr>
      <vt:lpstr>ACL Public Relations </vt:lpstr>
    </vt:vector>
  </TitlesOfParts>
  <Company>Jackson Family Enterprises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sbagala</dc:creator>
  <cp:lastModifiedBy>Rebecca Reicherter</cp:lastModifiedBy>
  <cp:revision>451</cp:revision>
  <cp:lastPrinted>2014-05-28T19:52:46Z</cp:lastPrinted>
  <dcterms:created xsi:type="dcterms:W3CDTF">2012-11-08T23:15:54Z</dcterms:created>
  <dcterms:modified xsi:type="dcterms:W3CDTF">2018-01-30T22:22:11Z</dcterms:modified>
</cp:coreProperties>
</file>