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47"/>
  </p:notesMasterIdLst>
  <p:handoutMasterIdLst>
    <p:handoutMasterId r:id="rId48"/>
  </p:handoutMasterIdLst>
  <p:sldIdLst>
    <p:sldId id="454" r:id="rId7"/>
    <p:sldId id="536" r:id="rId8"/>
    <p:sldId id="526" r:id="rId9"/>
    <p:sldId id="527" r:id="rId10"/>
    <p:sldId id="528" r:id="rId11"/>
    <p:sldId id="524" r:id="rId12"/>
    <p:sldId id="525" r:id="rId13"/>
    <p:sldId id="538" r:id="rId14"/>
    <p:sldId id="541" r:id="rId15"/>
    <p:sldId id="537" r:id="rId16"/>
    <p:sldId id="540" r:id="rId17"/>
    <p:sldId id="545" r:id="rId18"/>
    <p:sldId id="532" r:id="rId19"/>
    <p:sldId id="544" r:id="rId20"/>
    <p:sldId id="534" r:id="rId21"/>
    <p:sldId id="522" r:id="rId22"/>
    <p:sldId id="510" r:id="rId23"/>
    <p:sldId id="515" r:id="rId24"/>
    <p:sldId id="514" r:id="rId25"/>
    <p:sldId id="506" r:id="rId26"/>
    <p:sldId id="516" r:id="rId27"/>
    <p:sldId id="519" r:id="rId28"/>
    <p:sldId id="533" r:id="rId29"/>
    <p:sldId id="512" r:id="rId30"/>
    <p:sldId id="546" r:id="rId31"/>
    <p:sldId id="499" r:id="rId32"/>
    <p:sldId id="539" r:id="rId33"/>
    <p:sldId id="465" r:id="rId34"/>
    <p:sldId id="509" r:id="rId35"/>
    <p:sldId id="505" r:id="rId36"/>
    <p:sldId id="547" r:id="rId37"/>
    <p:sldId id="507" r:id="rId38"/>
    <p:sldId id="501" r:id="rId39"/>
    <p:sldId id="502" r:id="rId40"/>
    <p:sldId id="513" r:id="rId41"/>
    <p:sldId id="489" r:id="rId42"/>
    <p:sldId id="535" r:id="rId43"/>
    <p:sldId id="530" r:id="rId44"/>
    <p:sldId id="521" r:id="rId45"/>
    <p:sldId id="477"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141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5" autoAdjust="0"/>
    <p:restoredTop sz="81919" autoAdjust="0"/>
  </p:normalViewPr>
  <p:slideViewPr>
    <p:cSldViewPr snapToGrid="0">
      <p:cViewPr varScale="1">
        <p:scale>
          <a:sx n="59" d="100"/>
          <a:sy n="59" d="100"/>
        </p:scale>
        <p:origin x="306"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58"/>
    </p:cViewPr>
  </p:sorterViewPr>
  <p:notesViewPr>
    <p:cSldViewPr snapToGrid="0">
      <p:cViewPr varScale="1">
        <p:scale>
          <a:sx n="79" d="100"/>
          <a:sy n="79" d="100"/>
        </p:scale>
        <p:origin x="199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6392095859589"/>
          <c:y val="0.10766784421424182"/>
          <c:w val="0.72817682534917461"/>
          <c:h val="0.80814905636016443"/>
        </c:manualLayout>
      </c:layout>
      <c:pieChart>
        <c:varyColors val="1"/>
        <c:ser>
          <c:idx val="0"/>
          <c:order val="0"/>
          <c:explosion val="8"/>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00FE-46FF-9DB9-6EA7A229C0BB}"/>
              </c:ext>
            </c:extLst>
          </c:dPt>
          <c:dPt>
            <c:idx val="1"/>
            <c:bubble3D val="0"/>
            <c:explosion val="2"/>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00FE-46FF-9DB9-6EA7A229C0BB}"/>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00FE-46FF-9DB9-6EA7A229C0BB}"/>
              </c:ext>
            </c:extLst>
          </c:dPt>
          <c:dPt>
            <c:idx val="3"/>
            <c:bubble3D val="0"/>
            <c:explosion val="4"/>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00FE-46FF-9DB9-6EA7A229C0BB}"/>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09-00FE-46FF-9DB9-6EA7A229C0BB}"/>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0B-00FE-46FF-9DB9-6EA7A229C0BB}"/>
              </c:ext>
            </c:extLst>
          </c:dPt>
          <c:dLbls>
            <c:dLbl>
              <c:idx val="0"/>
              <c:layout>
                <c:manualLayout>
                  <c:x val="-0.22882498389662781"/>
                  <c:y val="0.16518284022921892"/>
                </c:manualLayout>
              </c:layout>
              <c:tx>
                <c:rich>
                  <a:bodyPr/>
                  <a:lstStyle/>
                  <a:p>
                    <a:r>
                      <a:rPr lang="en-US"/>
                      <a:t>Millennial</a:t>
                    </a:r>
                  </a:p>
                  <a:p>
                    <a:r>
                      <a:rPr lang="en-US"/>
                      <a:t>(21 – 39)
32%</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0FE-46FF-9DB9-6EA7A229C0BB}"/>
                </c:ext>
              </c:extLst>
            </c:dLbl>
            <c:dLbl>
              <c:idx val="1"/>
              <c:layout>
                <c:manualLayout>
                  <c:x val="-0.1535231309504192"/>
                  <c:y val="-0.185860109677926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0FE-46FF-9DB9-6EA7A229C0BB}"/>
                </c:ext>
              </c:extLst>
            </c:dLbl>
            <c:dLbl>
              <c:idx val="2"/>
              <c:layout>
                <c:manualLayout>
                  <c:x val="0.211302749670777"/>
                  <c:y val="-0.13696053324569901"/>
                </c:manualLayout>
              </c:layout>
              <c:tx>
                <c:rich>
                  <a:bodyPr/>
                  <a:lstStyle/>
                  <a:p>
                    <a:r>
                      <a:rPr lang="en-US"/>
                      <a:t>Baby Boomer</a:t>
                    </a:r>
                  </a:p>
                  <a:p>
                    <a:r>
                      <a:rPr lang="en-US"/>
                      <a:t>(52 - 70)
39%</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FE-46FF-9DB9-6EA7A229C0BB}"/>
                </c:ext>
              </c:extLst>
            </c:dLbl>
            <c:dLbl>
              <c:idx val="3"/>
              <c:layout>
                <c:manualLayout>
                  <c:x val="9.3307714888612947E-2"/>
                  <c:y val="0.19299393169835755"/>
                </c:manualLayout>
              </c:layout>
              <c:tx>
                <c:rich>
                  <a:bodyPr/>
                  <a:lstStyle/>
                  <a:p>
                    <a:r>
                      <a:rPr lang="en-US" dirty="0"/>
                      <a:t>Older</a:t>
                    </a:r>
                  </a:p>
                  <a:p>
                    <a:r>
                      <a:rPr lang="en-US" dirty="0"/>
                      <a:t>(71+)
11%</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FE-46FF-9DB9-6EA7A229C0BB}"/>
                </c:ext>
              </c:extLst>
            </c:dLbl>
            <c:dLbl>
              <c:idx val="4"/>
              <c:layout>
                <c:manualLayout>
                  <c:x val="0.18338364015321201"/>
                  <c:y val="-2.58860631264783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0FE-46FF-9DB9-6EA7A229C0BB}"/>
                </c:ext>
              </c:extLst>
            </c:dLbl>
            <c:dLbl>
              <c:idx val="5"/>
              <c:layout>
                <c:manualLayout>
                  <c:x val="9.7265877368388598E-2"/>
                  <c:y val="0.162369833002918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0FE-46FF-9DB9-6EA7A229C0B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Millennial (21 - 39)</c:v>
                </c:pt>
                <c:pt idx="1">
                  <c:v>Generation X (40 - 51)</c:v>
                </c:pt>
                <c:pt idx="2">
                  <c:v>Baby Boomer (52 - 70)</c:v>
                </c:pt>
                <c:pt idx="3">
                  <c:v>71+</c:v>
                </c:pt>
              </c:strCache>
            </c:strRef>
          </c:cat>
          <c:val>
            <c:numRef>
              <c:f>Sheet1!$B$2:$B$5</c:f>
              <c:numCache>
                <c:formatCode>0%</c:formatCode>
                <c:ptCount val="4"/>
                <c:pt idx="0">
                  <c:v>0.32</c:v>
                </c:pt>
                <c:pt idx="1">
                  <c:v>0.18</c:v>
                </c:pt>
                <c:pt idx="2">
                  <c:v>0.39</c:v>
                </c:pt>
                <c:pt idx="3">
                  <c:v>0.11</c:v>
                </c:pt>
              </c:numCache>
            </c:numRef>
          </c:val>
          <c:extLst>
            <c:ext xmlns:c16="http://schemas.microsoft.com/office/drawing/2014/chart" uri="{C3380CC4-5D6E-409C-BE32-E72D297353CC}">
              <c16:uniqueId val="{0000000C-00FE-46FF-9DB9-6EA7A229C0BB}"/>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3064976009328006"/>
          <c:y val="0.14419157866914298"/>
          <c:w val="0.56962120014891526"/>
          <c:h val="0.75246274163989413"/>
        </c:manualLayout>
      </c:layout>
      <c:pieChart>
        <c:varyColors val="1"/>
        <c:ser>
          <c:idx val="0"/>
          <c:order val="0"/>
          <c:tx>
            <c:strRef>
              <c:f>Sheet1!$B$1</c:f>
              <c:strCache>
                <c:ptCount val="1"/>
                <c:pt idx="0">
                  <c:v>Trade Interest in Sustainability</c:v>
                </c:pt>
              </c:strCache>
            </c:strRef>
          </c:tx>
          <c:explosion val="2"/>
          <c:dPt>
            <c:idx val="0"/>
            <c:bubble3D val="0"/>
            <c:spPr>
              <a:solidFill>
                <a:schemeClr val="accent3">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6DA-45AA-8B40-5C6DFC02F5FB}"/>
              </c:ext>
            </c:extLst>
          </c:dPt>
          <c:dPt>
            <c:idx val="1"/>
            <c:bubble3D val="0"/>
            <c:explosion val="0"/>
            <c:spPr>
              <a:solidFill>
                <a:schemeClr val="accent3">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6DA-45AA-8B40-5C6DFC02F5FB}"/>
              </c:ext>
            </c:extLst>
          </c:dPt>
          <c:dPt>
            <c:idx val="2"/>
            <c:bubble3D val="0"/>
            <c:spPr>
              <a:solidFill>
                <a:schemeClr val="accent3">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6DA-45AA-8B40-5C6DFC02F5FB}"/>
              </c:ext>
            </c:extLst>
          </c:dPt>
          <c:dPt>
            <c:idx val="3"/>
            <c:bubble3D val="0"/>
            <c:spPr>
              <a:solidFill>
                <a:schemeClr val="accent3">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6DA-45AA-8B40-5C6DFC02F5FB}"/>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3484F"/>
                      </a:solidFill>
                      <a:latin typeface="Century Gothic" panose="020B0502020202020204" pitchFamily="34"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06DA-45AA-8B40-5C6DFC02F5FB}"/>
                </c:ext>
              </c:extLst>
            </c:dLbl>
            <c:dLbl>
              <c:idx val="1"/>
              <c:layout>
                <c:manualLayout>
                  <c:x val="0.1167335875357511"/>
                  <c:y val="-1.6131202179959733E-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3484F"/>
                      </a:solidFill>
                      <a:latin typeface="Century Gothic" panose="020B0502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880179390823421"/>
                      <c:h val="0.21185236852828263"/>
                    </c:manualLayout>
                  </c15:layout>
                </c:ext>
                <c:ext xmlns:c16="http://schemas.microsoft.com/office/drawing/2014/chart" uri="{C3380CC4-5D6E-409C-BE32-E72D297353CC}">
                  <c16:uniqueId val="{00000003-06DA-45AA-8B40-5C6DFC02F5FB}"/>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3484F"/>
                      </a:solidFill>
                      <a:latin typeface="Century Gothic" panose="020B0502020202020204" pitchFamily="34"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6DA-45AA-8B40-5C6DFC02F5FB}"/>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3484F"/>
                      </a:solidFill>
                      <a:latin typeface="Century Gothic" panose="020B0502020202020204" pitchFamily="34" charset="0"/>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06DA-45AA-8B40-5C6DFC02F5F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3484F"/>
                    </a:solidFill>
                    <a:latin typeface="Century Gothic" panose="020B0502020202020204" pitchFamily="34"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Frequently</c:v>
                </c:pt>
                <c:pt idx="1">
                  <c:v>Occasionally</c:v>
                </c:pt>
                <c:pt idx="2">
                  <c:v>Rarely</c:v>
                </c:pt>
                <c:pt idx="3">
                  <c:v>Never</c:v>
                </c:pt>
              </c:strCache>
            </c:strRef>
          </c:cat>
          <c:val>
            <c:numRef>
              <c:f>Sheet1!$B$2:$B$5</c:f>
              <c:numCache>
                <c:formatCode>General</c:formatCode>
                <c:ptCount val="4"/>
                <c:pt idx="0">
                  <c:v>21</c:v>
                </c:pt>
                <c:pt idx="1">
                  <c:v>52</c:v>
                </c:pt>
                <c:pt idx="2">
                  <c:v>24</c:v>
                </c:pt>
                <c:pt idx="3">
                  <c:v>4</c:v>
                </c:pt>
              </c:numCache>
            </c:numRef>
          </c:val>
          <c:extLst>
            <c:ext xmlns:c16="http://schemas.microsoft.com/office/drawing/2014/chart" uri="{C3380CC4-5D6E-409C-BE32-E72D297353CC}">
              <c16:uniqueId val="{00000008-06DA-45AA-8B40-5C6DFC02F5F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79960203145347"/>
          <c:y val="0.12347924898095347"/>
          <c:w val="0.53024688320209978"/>
          <c:h val="0.6940602854330708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7"/>
            <c:invertIfNegative val="0"/>
            <c:bubble3D val="0"/>
            <c:spPr>
              <a:solidFill>
                <a:srgbClr val="00B050"/>
              </a:solidFill>
              <a:ln>
                <a:noFill/>
              </a:ln>
              <a:effectLst/>
            </c:spPr>
            <c:extLst>
              <c:ext xmlns:c16="http://schemas.microsoft.com/office/drawing/2014/chart" uri="{C3380CC4-5D6E-409C-BE32-E72D297353CC}">
                <c16:uniqueId val="{00000001-161F-46CA-9479-0ABEDBAA493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Family-owned</c:v>
                </c:pt>
                <c:pt idx="1">
                  <c:v>Packaging</c:v>
                </c:pt>
                <c:pt idx="2">
                  <c:v>Limited production</c:v>
                </c:pt>
                <c:pt idx="3">
                  <c:v>Wine recommendations / descriptions</c:v>
                </c:pt>
                <c:pt idx="4">
                  <c:v>Brand/producer</c:v>
                </c:pt>
                <c:pt idx="5">
                  <c:v>Value for the money</c:v>
                </c:pt>
                <c:pt idx="6">
                  <c:v>Estate grown</c:v>
                </c:pt>
                <c:pt idx="7">
                  <c:v>Sustainable</c:v>
                </c:pt>
                <c:pt idx="8">
                  <c:v>Scores</c:v>
                </c:pt>
                <c:pt idx="9">
                  <c:v>Region</c:v>
                </c:pt>
                <c:pt idx="10">
                  <c:v>Recommended by friend/family</c:v>
                </c:pt>
                <c:pt idx="11">
                  <c:v>Varietal</c:v>
                </c:pt>
              </c:strCache>
            </c:strRef>
          </c:cat>
          <c:val>
            <c:numRef>
              <c:f>Sheet1!$B$2:$B$13</c:f>
              <c:numCache>
                <c:formatCode>0%</c:formatCode>
                <c:ptCount val="12"/>
                <c:pt idx="0">
                  <c:v>0.54</c:v>
                </c:pt>
                <c:pt idx="1">
                  <c:v>0.55000000000000004</c:v>
                </c:pt>
                <c:pt idx="2">
                  <c:v>0.55000000000000004</c:v>
                </c:pt>
                <c:pt idx="3">
                  <c:v>0.56999999999999995</c:v>
                </c:pt>
                <c:pt idx="4">
                  <c:v>0.59</c:v>
                </c:pt>
                <c:pt idx="5">
                  <c:v>0.6</c:v>
                </c:pt>
                <c:pt idx="6">
                  <c:v>0.61</c:v>
                </c:pt>
                <c:pt idx="7">
                  <c:v>0.61</c:v>
                </c:pt>
                <c:pt idx="8">
                  <c:v>0.62</c:v>
                </c:pt>
                <c:pt idx="9">
                  <c:v>0.62</c:v>
                </c:pt>
                <c:pt idx="10">
                  <c:v>0.63</c:v>
                </c:pt>
                <c:pt idx="11">
                  <c:v>0.72</c:v>
                </c:pt>
              </c:numCache>
            </c:numRef>
          </c:val>
          <c:extLst>
            <c:ext xmlns:c16="http://schemas.microsoft.com/office/drawing/2014/chart" uri="{C3380CC4-5D6E-409C-BE32-E72D297353CC}">
              <c16:uniqueId val="{00000002-161F-46CA-9479-0ABEDBAA493C}"/>
            </c:ext>
          </c:extLst>
        </c:ser>
        <c:dLbls>
          <c:showLegendKey val="0"/>
          <c:showVal val="0"/>
          <c:showCatName val="0"/>
          <c:showSerName val="0"/>
          <c:showPercent val="0"/>
          <c:showBubbleSize val="0"/>
        </c:dLbls>
        <c:gapWidth val="182"/>
        <c:axId val="329020440"/>
        <c:axId val="334517760"/>
      </c:barChart>
      <c:catAx>
        <c:axId val="32902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4517760"/>
        <c:crosses val="autoZero"/>
        <c:auto val="1"/>
        <c:lblAlgn val="ctr"/>
        <c:lblOffset val="100"/>
        <c:noMultiLvlLbl val="0"/>
      </c:catAx>
      <c:valAx>
        <c:axId val="33451776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29020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372" cy="466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438" y="2"/>
            <a:ext cx="3038372" cy="466413"/>
          </a:xfrm>
          <a:prstGeom prst="rect">
            <a:avLst/>
          </a:prstGeom>
        </p:spPr>
        <p:txBody>
          <a:bodyPr vert="horz" lIns="91440" tIns="45720" rIns="91440" bIns="45720" rtlCol="0"/>
          <a:lstStyle>
            <a:lvl1pPr algn="r">
              <a:defRPr sz="1200"/>
            </a:lvl1pPr>
          </a:lstStyle>
          <a:p>
            <a:fld id="{958C7C98-970C-4B28-96E5-5D6D10C4095B}" type="datetimeFigureOut">
              <a:rPr lang="en-US" smtClean="0"/>
              <a:t>1/19/2018</a:t>
            </a:fld>
            <a:endParaRPr lang="en-US"/>
          </a:p>
        </p:txBody>
      </p:sp>
      <p:sp>
        <p:nvSpPr>
          <p:cNvPr id="4" name="Footer Placeholder 3"/>
          <p:cNvSpPr>
            <a:spLocks noGrp="1"/>
          </p:cNvSpPr>
          <p:nvPr>
            <p:ph type="ftr" sz="quarter" idx="2"/>
          </p:nvPr>
        </p:nvSpPr>
        <p:spPr>
          <a:xfrm>
            <a:off x="2" y="8829991"/>
            <a:ext cx="3038372" cy="4664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438" y="8829991"/>
            <a:ext cx="3038372" cy="466412"/>
          </a:xfrm>
          <a:prstGeom prst="rect">
            <a:avLst/>
          </a:prstGeom>
        </p:spPr>
        <p:txBody>
          <a:bodyPr vert="horz" lIns="91440" tIns="45720" rIns="91440" bIns="45720" rtlCol="0" anchor="b"/>
          <a:lstStyle>
            <a:lvl1pPr algn="r">
              <a:defRPr sz="1200"/>
            </a:lvl1pPr>
          </a:lstStyle>
          <a:p>
            <a:fld id="{02F9E8DF-A72C-41D7-B046-CB2AAC2F63D6}" type="slidenum">
              <a:rPr lang="en-US" smtClean="0"/>
              <a:t>‹#›</a:t>
            </a:fld>
            <a:endParaRPr lang="en-US"/>
          </a:p>
        </p:txBody>
      </p:sp>
    </p:spTree>
    <p:extLst>
      <p:ext uri="{BB962C8B-B14F-4D97-AF65-F5344CB8AC3E}">
        <p14:creationId xmlns:p14="http://schemas.microsoft.com/office/powerpoint/2010/main" val="2370962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840" cy="466435"/>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idx="1"/>
          </p:nvPr>
        </p:nvSpPr>
        <p:spPr>
          <a:xfrm>
            <a:off x="3970941" y="2"/>
            <a:ext cx="3037840" cy="466435"/>
          </a:xfrm>
          <a:prstGeom prst="rect">
            <a:avLst/>
          </a:prstGeom>
        </p:spPr>
        <p:txBody>
          <a:bodyPr vert="horz" lIns="92885" tIns="46442" rIns="92885" bIns="46442" rtlCol="0"/>
          <a:lstStyle>
            <a:lvl1pPr algn="r">
              <a:defRPr sz="1200"/>
            </a:lvl1pPr>
          </a:lstStyle>
          <a:p>
            <a:fld id="{C9ABFF81-46E4-45B0-B1A0-7659966F81B2}" type="datetimeFigureOut">
              <a:rPr lang="en-US" smtClean="0"/>
              <a:t>1/19/2018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885" tIns="46442" rIns="92885" bIns="46442" rtlCol="0" anchor="ctr"/>
          <a:lstStyle/>
          <a:p>
            <a:endParaRPr lang="en-US"/>
          </a:p>
        </p:txBody>
      </p:sp>
      <p:sp>
        <p:nvSpPr>
          <p:cNvPr id="5" name="Notes Placeholder 4"/>
          <p:cNvSpPr>
            <a:spLocks noGrp="1"/>
          </p:cNvSpPr>
          <p:nvPr>
            <p:ph type="body" sz="quarter" idx="3"/>
          </p:nvPr>
        </p:nvSpPr>
        <p:spPr>
          <a:xfrm>
            <a:off x="701041" y="4473895"/>
            <a:ext cx="5608320" cy="3660457"/>
          </a:xfrm>
          <a:prstGeom prst="rect">
            <a:avLst/>
          </a:prstGeom>
        </p:spPr>
        <p:txBody>
          <a:bodyPr vert="horz" lIns="92885" tIns="46442" rIns="92885" bIns="464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9"/>
            <a:ext cx="3037840" cy="466434"/>
          </a:xfrm>
          <a:prstGeom prst="rect">
            <a:avLst/>
          </a:prstGeom>
        </p:spPr>
        <p:txBody>
          <a:bodyPr vert="horz" lIns="92885" tIns="46442" rIns="92885"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3970941" y="8829969"/>
            <a:ext cx="3037840" cy="466434"/>
          </a:xfrm>
          <a:prstGeom prst="rect">
            <a:avLst/>
          </a:prstGeom>
        </p:spPr>
        <p:txBody>
          <a:bodyPr vert="horz" lIns="92885" tIns="46442" rIns="92885" bIns="46442" rtlCol="0" anchor="b"/>
          <a:lstStyle>
            <a:lvl1pPr algn="r">
              <a:defRPr sz="1200"/>
            </a:lvl1pPr>
          </a:lstStyle>
          <a:p>
            <a:fld id="{D019708A-DCCE-4BAE-8F05-CACAEC1FECB5}" type="slidenum">
              <a:rPr lang="en-US" smtClean="0"/>
              <a:t>‹#›</a:t>
            </a:fld>
            <a:endParaRPr lang="en-US"/>
          </a:p>
        </p:txBody>
      </p:sp>
    </p:spTree>
    <p:extLst>
      <p:ext uri="{BB962C8B-B14F-4D97-AF65-F5344CB8AC3E}">
        <p14:creationId xmlns:p14="http://schemas.microsoft.com/office/powerpoint/2010/main" val="48714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a:t>
            </a:fld>
            <a:endParaRPr lang="en-US"/>
          </a:p>
        </p:txBody>
      </p:sp>
    </p:spTree>
    <p:extLst>
      <p:ext uri="{BB962C8B-B14F-4D97-AF65-F5344CB8AC3E}">
        <p14:creationId xmlns:p14="http://schemas.microsoft.com/office/powerpoint/2010/main" val="32789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years after it’s conception, Kendall-Jackson Vintner’s Reserve Chardonnay became the #1 selling Chardonnay in the US, a distinction it has maintained for 25 YEARS RUNNING!</a:t>
            </a:r>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10</a:t>
            </a:fld>
            <a:endParaRPr lang="en-US"/>
          </a:p>
        </p:txBody>
      </p:sp>
    </p:spTree>
    <p:extLst>
      <p:ext uri="{BB962C8B-B14F-4D97-AF65-F5344CB8AC3E}">
        <p14:creationId xmlns:p14="http://schemas.microsoft.com/office/powerpoint/2010/main" val="1396714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Kendall-Jackson’s brand statement. I’m not going to read it aloud, but want to hit on the major elements/themes that define our identity as a 35-year-old brand.</a:t>
            </a:r>
          </a:p>
          <a:p>
            <a:endParaRPr lang="en-US" baseline="0" dirty="0"/>
          </a:p>
          <a:p>
            <a:r>
              <a:rPr lang="en-US" baseline="0" dirty="0"/>
              <a:t>Family…integrity, excellence, and trusted…California…high-quality…speaking to the land…and keeping those future generations in mind in everything we do.</a:t>
            </a:r>
          </a:p>
          <a:p>
            <a:endParaRPr lang="en-US" baseline="0" dirty="0"/>
          </a:p>
          <a:p>
            <a:r>
              <a:rPr lang="en-US" baseline="0" dirty="0"/>
              <a:t>We distill these threads down into four brand pillars: Land, Family, Community, and Quality.</a:t>
            </a:r>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11</a:t>
            </a:fld>
            <a:endParaRPr lang="en-US"/>
          </a:p>
        </p:txBody>
      </p:sp>
    </p:spTree>
    <p:extLst>
      <p:ext uri="{BB962C8B-B14F-4D97-AF65-F5344CB8AC3E}">
        <p14:creationId xmlns:p14="http://schemas.microsoft.com/office/powerpoint/2010/main" val="90303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Of the four brand pillars – land, family, community, and family – I wanted to highlight LAND. Kendall-Jackson and the Jackson Family own vineyards and other properties up and down the Pacific coast; they think of themselves as stewards of their land. Not only does taking care of the land result in the best wine, but they truly believe it’s the right thing to do for our planet and future generations.</a:t>
            </a:r>
          </a:p>
        </p:txBody>
      </p:sp>
      <p:sp>
        <p:nvSpPr>
          <p:cNvPr id="4" name="Slide Number Placeholder 3"/>
          <p:cNvSpPr>
            <a:spLocks noGrp="1"/>
          </p:cNvSpPr>
          <p:nvPr>
            <p:ph type="sldNum" sz="quarter" idx="10"/>
          </p:nvPr>
        </p:nvSpPr>
        <p:spPr/>
        <p:txBody>
          <a:bodyPr/>
          <a:lstStyle/>
          <a:p>
            <a:fld id="{D019708A-DCCE-4BAE-8F05-CACAEC1FECB5}" type="slidenum">
              <a:rPr lang="en-US" smtClean="0"/>
              <a:t>12</a:t>
            </a:fld>
            <a:endParaRPr lang="en-US"/>
          </a:p>
        </p:txBody>
      </p:sp>
    </p:spTree>
    <p:extLst>
      <p:ext uri="{BB962C8B-B14F-4D97-AF65-F5344CB8AC3E}">
        <p14:creationId xmlns:p14="http://schemas.microsoft.com/office/powerpoint/2010/main" val="134878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Boomers are our core, but Millennials are becoming increasingly important. Second largest generation of wine drinkers, after boomers.</a:t>
            </a:r>
          </a:p>
        </p:txBody>
      </p:sp>
      <p:sp>
        <p:nvSpPr>
          <p:cNvPr id="4" name="Slide Number Placeholder 3"/>
          <p:cNvSpPr>
            <a:spLocks noGrp="1"/>
          </p:cNvSpPr>
          <p:nvPr>
            <p:ph type="sldNum" sz="quarter" idx="10"/>
          </p:nvPr>
        </p:nvSpPr>
        <p:spPr/>
        <p:txBody>
          <a:bodyPr/>
          <a:lstStyle/>
          <a:p>
            <a:fld id="{D019708A-DCCE-4BAE-8F05-CACAEC1FECB5}" type="slidenum">
              <a:rPr lang="en-US" smtClean="0"/>
              <a:t>13</a:t>
            </a:fld>
            <a:endParaRPr lang="en-US"/>
          </a:p>
        </p:txBody>
      </p:sp>
    </p:spTree>
    <p:extLst>
      <p:ext uri="{BB962C8B-B14F-4D97-AF65-F5344CB8AC3E}">
        <p14:creationId xmlns:p14="http://schemas.microsoft.com/office/powerpoint/2010/main" val="36022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continue our presentation, here are some of the major wine marketing channels to keep in mind. The great majority of our attention and spend goes to capturing consumers’ attention at the point of purchase, which for Kendall-Jackson, is mostly IN-STORE. Displays, printed point of sale materials that go around the neck of the bottle or attach to the cases, etc.</a:t>
            </a:r>
          </a:p>
          <a:p>
            <a:endParaRPr lang="en-US" baseline="0" dirty="0"/>
          </a:p>
          <a:p>
            <a:r>
              <a:rPr lang="en-US" baseline="0" dirty="0"/>
              <a:t>Also: print advertising in wine and lifestyle publications, billboards, etc.</a:t>
            </a:r>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14</a:t>
            </a:fld>
            <a:endParaRPr lang="en-US"/>
          </a:p>
        </p:txBody>
      </p:sp>
    </p:spTree>
    <p:extLst>
      <p:ext uri="{BB962C8B-B14F-4D97-AF65-F5344CB8AC3E}">
        <p14:creationId xmlns:p14="http://schemas.microsoft.com/office/powerpoint/2010/main" val="1384282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15</a:t>
            </a:fld>
            <a:endParaRPr lang="en-US"/>
          </a:p>
        </p:txBody>
      </p:sp>
    </p:spTree>
    <p:extLst>
      <p:ext uri="{BB962C8B-B14F-4D97-AF65-F5344CB8AC3E}">
        <p14:creationId xmlns:p14="http://schemas.microsoft.com/office/powerpoint/2010/main" val="380559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16</a:t>
            </a:fld>
            <a:endParaRPr lang="en-US"/>
          </a:p>
        </p:txBody>
      </p:sp>
    </p:spTree>
    <p:extLst>
      <p:ext uri="{BB962C8B-B14F-4D97-AF65-F5344CB8AC3E}">
        <p14:creationId xmlns:p14="http://schemas.microsoft.com/office/powerpoint/2010/main" val="350299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0">
                <a:latin typeface="Calibri" pitchFamily="34" charset="0"/>
                <a:cs typeface="Calibri" pitchFamily="34" charset="0"/>
              </a:rPr>
              <a:t>Our establishment in 2008 in response to AB32</a:t>
            </a:r>
          </a:p>
          <a:p>
            <a:endParaRPr lang="en-US" dirty="0"/>
          </a:p>
          <a:p>
            <a:r>
              <a:rPr lang="en-US"/>
              <a:t>Talk through Org Chart – how I ladder up</a:t>
            </a:r>
          </a:p>
          <a:p>
            <a:endParaRPr lang="en-US"/>
          </a:p>
        </p:txBody>
      </p:sp>
      <p:sp>
        <p:nvSpPr>
          <p:cNvPr id="4" name="Slide Number Placeholder 3"/>
          <p:cNvSpPr>
            <a:spLocks noGrp="1"/>
          </p:cNvSpPr>
          <p:nvPr>
            <p:ph type="sldNum" sz="quarter" idx="10"/>
          </p:nvPr>
        </p:nvSpPr>
        <p:spPr/>
        <p:txBody>
          <a:bodyPr/>
          <a:lstStyle/>
          <a:p>
            <a:fld id="{D019708A-DCCE-4BAE-8F05-CACAEC1FECB5}" type="slidenum">
              <a:rPr lang="en-US" smtClean="0"/>
              <a:t>17</a:t>
            </a:fld>
            <a:endParaRPr lang="en-US"/>
          </a:p>
        </p:txBody>
      </p:sp>
    </p:spTree>
    <p:extLst>
      <p:ext uri="{BB962C8B-B14F-4D97-AF65-F5344CB8AC3E}">
        <p14:creationId xmlns:p14="http://schemas.microsoft.com/office/powerpoint/2010/main" val="87830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18</a:t>
            </a:fld>
            <a:endParaRPr lang="en-US"/>
          </a:p>
        </p:txBody>
      </p:sp>
    </p:spTree>
    <p:extLst>
      <p:ext uri="{BB962C8B-B14F-4D97-AF65-F5344CB8AC3E}">
        <p14:creationId xmlns:p14="http://schemas.microsoft.com/office/powerpoint/2010/main" val="2116747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$15/hour minimum </a:t>
            </a:r>
            <a:r>
              <a:rPr lang="en-US" dirty="0"/>
              <a:t>hourly base pay</a:t>
            </a:r>
          </a:p>
          <a:p>
            <a:pPr marL="0" indent="0">
              <a:buNone/>
            </a:pPr>
            <a:endParaRPr lang="en-US" dirty="0"/>
          </a:p>
          <a:p>
            <a:r>
              <a:rPr lang="en-US" dirty="0"/>
              <a:t> </a:t>
            </a:r>
            <a:r>
              <a:rPr lang="en-US" b="1" dirty="0"/>
              <a:t>7 year average </a:t>
            </a:r>
            <a:r>
              <a:rPr lang="en-US" dirty="0"/>
              <a:t>employee tenure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$4M donated </a:t>
            </a:r>
            <a:r>
              <a:rPr lang="en-US" dirty="0"/>
              <a:t>to UC Davis to build the Jess S. Jackson Sustainable Winery Building</a:t>
            </a:r>
          </a:p>
          <a:p>
            <a:endParaRPr lang="en-US" dirty="0"/>
          </a:p>
          <a:p>
            <a:r>
              <a:rPr lang="en-US" dirty="0"/>
              <a:t>More than </a:t>
            </a:r>
            <a:r>
              <a:rPr lang="en-US" b="1" dirty="0"/>
              <a:t>50 community-based non-profits supported </a:t>
            </a:r>
            <a:r>
              <a:rPr lang="en-US" b="0" dirty="0"/>
              <a:t>each year</a:t>
            </a:r>
          </a:p>
          <a:p>
            <a:pPr marL="0" indent="0">
              <a:buNone/>
            </a:pPr>
            <a:endParaRPr lang="en-US" dirty="0"/>
          </a:p>
          <a:p>
            <a:r>
              <a:rPr lang="en-US" b="1" dirty="0"/>
              <a:t>Rooted for Good</a:t>
            </a:r>
            <a:r>
              <a:rPr lang="en-US" dirty="0"/>
              <a:t> companywide community volunteer program gives every employee 2 days off to volunteer in their community</a:t>
            </a:r>
          </a:p>
          <a:p>
            <a:pPr marL="0" indent="0">
              <a:buNone/>
            </a:pPr>
            <a:endParaRPr lang="en-US" dirty="0"/>
          </a:p>
          <a:p>
            <a:r>
              <a:rPr lang="en-US" b="1" dirty="0"/>
              <a:t>JFW Cares Foundation</a:t>
            </a:r>
            <a:r>
              <a:rPr lang="en-US" dirty="0"/>
              <a:t> provides financial assistance to employees who are facing unexpected emergencies or significant hardships</a:t>
            </a: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19</a:t>
            </a:fld>
            <a:endParaRPr lang="en-US"/>
          </a:p>
        </p:txBody>
      </p:sp>
    </p:spTree>
    <p:extLst>
      <p:ext uri="{BB962C8B-B14F-4D97-AF65-F5344CB8AC3E}">
        <p14:creationId xmlns:p14="http://schemas.microsoft.com/office/powerpoint/2010/main" val="265091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a:t>
            </a:fld>
            <a:endParaRPr lang="en-US"/>
          </a:p>
        </p:txBody>
      </p:sp>
    </p:spTree>
    <p:extLst>
      <p:ext uri="{BB962C8B-B14F-4D97-AF65-F5344CB8AC3E}">
        <p14:creationId xmlns:p14="http://schemas.microsoft.com/office/powerpoint/2010/main" val="1809717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We leave </a:t>
            </a:r>
            <a:r>
              <a:rPr lang="en-US" b="1" dirty="0"/>
              <a:t>more</a:t>
            </a:r>
            <a:r>
              <a:rPr lang="en-US" b="1" baseline="0" dirty="0"/>
              <a:t> than half of </a:t>
            </a:r>
            <a:r>
              <a:rPr lang="en-US" b="1" dirty="0"/>
              <a:t>our land unplanted, protecting thousands of acres to preserve biodiversity. </a:t>
            </a:r>
            <a:r>
              <a:rPr lang="en-US" b="0" dirty="0"/>
              <a:t>Native trees and riparian corridors surrounding our vines create habitats for wild species such as beneficial birds and insects that naturally control pests.</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Responsible farming practices are employed in each vineyard to </a:t>
            </a:r>
            <a:r>
              <a:rPr lang="en-US" b="1" dirty="0"/>
              <a:t>reduce water use</a:t>
            </a:r>
            <a:r>
              <a:rPr lang="en-US" dirty="0"/>
              <a:t>, while also encouraging </a:t>
            </a:r>
            <a:r>
              <a:rPr lang="en-US" b="1" dirty="0"/>
              <a:t>soil enhancement </a:t>
            </a:r>
            <a:r>
              <a:rPr lang="en-US" dirty="0"/>
              <a:t>and </a:t>
            </a:r>
            <a:r>
              <a:rPr lang="en-US" b="1" dirty="0"/>
              <a:t>erosion control</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15 years average tenure </a:t>
            </a:r>
            <a:r>
              <a:rPr lang="en-US" dirty="0"/>
              <a:t>among our vineyard managers. </a:t>
            </a:r>
            <a:r>
              <a:rPr lang="en-US" b="1" dirty="0"/>
              <a:t>Each embraces the importance of maintaining land health through restoration and biodiversity.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Agency collaborations </a:t>
            </a:r>
            <a:r>
              <a:rPr lang="en-US" b="1" dirty="0"/>
              <a:t>support endangered species </a:t>
            </a:r>
            <a:r>
              <a:rPr lang="en-US" dirty="0"/>
              <a:t>habitat protection &amp; restoration. </a:t>
            </a:r>
            <a:r>
              <a:rPr lang="en-US" b="1" dirty="0"/>
              <a:t>In 2015, we collaborated with the California Department of Fish &amp; Wildlife and other agencies to release water from our vineyard reservoir to raise water levels in a key tributary to support endangered Coho salmon.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20</a:t>
            </a:fld>
            <a:endParaRPr lang="en-US"/>
          </a:p>
        </p:txBody>
      </p:sp>
    </p:spTree>
    <p:extLst>
      <p:ext uri="{BB962C8B-B14F-4D97-AF65-F5344CB8AC3E}">
        <p14:creationId xmlns:p14="http://schemas.microsoft.com/office/powerpoint/2010/main" val="732864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We achieved a </a:t>
            </a:r>
            <a:r>
              <a:rPr lang="en-US" b="1" dirty="0"/>
              <a:t>61% reduction in water use since 2008, equivalent to 32 million gallons saved annually. </a:t>
            </a:r>
            <a:r>
              <a:rPr lang="en-US" b="0" dirty="0"/>
              <a:t>This was driven primarily by employee led Winery Water Conservation Teams and an investment in new technologies.</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Today, we use </a:t>
            </a:r>
            <a:r>
              <a:rPr lang="en-US" b="1" dirty="0"/>
              <a:t>50% less water than the industry average </a:t>
            </a:r>
            <a:r>
              <a:rPr lang="en-US" b="0" dirty="0"/>
              <a:t>to produce our wines.</a:t>
            </a:r>
          </a:p>
          <a:p>
            <a:endParaRPr lang="en-US" b="0" dirty="0"/>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We have pioneered the development of innovative systems such as barrel &amp; tank wash water recycling, waterless tank sanitation and rainwater harvesting.</a:t>
            </a:r>
          </a:p>
          <a:p>
            <a:endParaRPr lang="en-US" b="1" dirty="0"/>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We irrigate our vineyards with recycled water wherever possible and converted to drip irrigation in the late 1980s. We use wind machines as well as atmospheric, vine and soil monitoring to conserve water and improve grape quality.</a:t>
            </a: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21</a:t>
            </a:fld>
            <a:endParaRPr lang="en-US"/>
          </a:p>
        </p:txBody>
      </p:sp>
    </p:spTree>
    <p:extLst>
      <p:ext uri="{BB962C8B-B14F-4D97-AF65-F5344CB8AC3E}">
        <p14:creationId xmlns:p14="http://schemas.microsoft.com/office/powerpoint/2010/main" val="335477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We reduced GHG intensity by 17% and electricity intensity by 13% across our wineries since 2008.</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We are the US wine industry’s largest generator of onsite solar energy with 7.1MW of generation capacity across 9 wineries. By reinvesting our energy efficiency savings in clean, renewable energy, we offset over 1,500 homes’ worth of annual electricity 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Our vision to someday take a winery entirely off grid drove our collaboration with Tesla Energy to deploy 4.2MW of onsite stationary energy storage systems. These batteries take</a:t>
            </a:r>
            <a:r>
              <a:rPr lang="en-US" b="1" baseline="0" dirty="0"/>
              <a:t> energy from our solar arrays and store them for use at night to power our wineries.</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We are one of a few companies in the US that purchases enough Renewable Energy Certificates to offset annual electricity emissions for both our companywide usage and all of our employees’ home usage.</a:t>
            </a: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22</a:t>
            </a:fld>
            <a:endParaRPr lang="en-US"/>
          </a:p>
        </p:txBody>
      </p:sp>
    </p:spTree>
    <p:extLst>
      <p:ext uri="{BB962C8B-B14F-4D97-AF65-F5344CB8AC3E}">
        <p14:creationId xmlns:p14="http://schemas.microsoft.com/office/powerpoint/2010/main" val="894038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We partnered with a local recycling center to develop a program that diverts 98% of all materials used on our bottling line annually, including glass, labels, corrugate, plastic sheeting, and e-waste. This initiative is being rolled out to all wineries, vineyards and hospitality centers companywide.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Our partnership with a stave mill in France ensures us the first pick of responsibly managed oak trees for our high quality barrels, and proprietary technology enables us to get the maximum amount of wood out of each log, reducing a critical supply chain waste stream.</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WholeVine</a:t>
            </a:r>
            <a:r>
              <a:rPr lang="en-US" b="1" dirty="0"/>
              <a:t>, our sister company, utilizes harvest byproducts (grape skins &amp; seeds) to make healthy culinary products, including gluten-free flours, grapeseed oils, and nutraceutical ingredients.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Lightweight bottle</a:t>
            </a: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23</a:t>
            </a:fld>
            <a:endParaRPr lang="en-US"/>
          </a:p>
        </p:txBody>
      </p:sp>
    </p:spTree>
    <p:extLst>
      <p:ext uri="{BB962C8B-B14F-4D97-AF65-F5344CB8AC3E}">
        <p14:creationId xmlns:p14="http://schemas.microsoft.com/office/powerpoint/2010/main" val="995136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0" dirty="0">
                <a:solidFill>
                  <a:schemeClr val="bg1">
                    <a:lumMod val="50000"/>
                  </a:schemeClr>
                </a:solidFill>
                <a:latin typeface="Calibri" pitchFamily="34" charset="0"/>
                <a:ea typeface="+mn-ea"/>
                <a:cs typeface="Calibri" pitchFamily="34" charset="0"/>
              </a:rPr>
              <a:t>Introduce Sustainability Report &amp; Key sustainability goals</a:t>
            </a:r>
          </a:p>
          <a:p>
            <a:pPr lvl="0"/>
            <a:endParaRPr lang="en-US" dirty="0"/>
          </a:p>
        </p:txBody>
      </p:sp>
      <p:sp>
        <p:nvSpPr>
          <p:cNvPr id="4" name="Slide Number Placeholder 3"/>
          <p:cNvSpPr>
            <a:spLocks noGrp="1"/>
          </p:cNvSpPr>
          <p:nvPr>
            <p:ph type="sldNum" sz="quarter" idx="10"/>
          </p:nvPr>
        </p:nvSpPr>
        <p:spPr/>
        <p:txBody>
          <a:bodyPr/>
          <a:lstStyle/>
          <a:p>
            <a:fld id="{0BD213A4-C42E-A443-8758-568B1AF5DA9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69004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25</a:t>
            </a:fld>
            <a:endParaRPr lang="en-US"/>
          </a:p>
        </p:txBody>
      </p:sp>
    </p:spTree>
    <p:extLst>
      <p:ext uri="{BB962C8B-B14F-4D97-AF65-F5344CB8AC3E}">
        <p14:creationId xmlns:p14="http://schemas.microsoft.com/office/powerpoint/2010/main" val="2195156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here’s what we know already. </a:t>
            </a: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26</a:t>
            </a:fld>
            <a:endParaRPr lang="en-US"/>
          </a:p>
        </p:txBody>
      </p:sp>
    </p:spTree>
    <p:extLst>
      <p:ext uri="{BB962C8B-B14F-4D97-AF65-F5344CB8AC3E}">
        <p14:creationId xmlns:p14="http://schemas.microsoft.com/office/powerpoint/2010/main" val="4214153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a LOT! Here’s how we’ve distilled our</a:t>
            </a:r>
            <a:r>
              <a:rPr lang="en-US" baseline="0" dirty="0"/>
              <a:t> internal goals &amp; objectives into K-J’s consumer messaging… This lives on our website, kj.com, and has also been translated into some of our campaigns…</a:t>
            </a:r>
          </a:p>
        </p:txBody>
      </p:sp>
      <p:sp>
        <p:nvSpPr>
          <p:cNvPr id="4" name="Slide Number Placeholder 3"/>
          <p:cNvSpPr>
            <a:spLocks noGrp="1"/>
          </p:cNvSpPr>
          <p:nvPr>
            <p:ph type="sldNum" sz="quarter" idx="10"/>
          </p:nvPr>
        </p:nvSpPr>
        <p:spPr/>
        <p:txBody>
          <a:bodyPr/>
          <a:lstStyle/>
          <a:p>
            <a:fld id="{D019708A-DCCE-4BAE-8F05-CACAEC1FECB5}" type="slidenum">
              <a:rPr lang="en-US" smtClean="0"/>
              <a:t>27</a:t>
            </a:fld>
            <a:endParaRPr lang="en-US"/>
          </a:p>
        </p:txBody>
      </p:sp>
    </p:spTree>
    <p:extLst>
      <p:ext uri="{BB962C8B-B14F-4D97-AF65-F5344CB8AC3E}">
        <p14:creationId xmlns:p14="http://schemas.microsoft.com/office/powerpoint/2010/main" val="105400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of which is </a:t>
            </a:r>
            <a:r>
              <a:rPr lang="en-US" baseline="0" dirty="0"/>
              <a:t>called “Family Values,” which highlights the family element and K-J’s sustainability efforts. This lives as an in-store campaign and in print advertising.</a:t>
            </a:r>
            <a:endParaRPr lang="en-US" dirty="0"/>
          </a:p>
        </p:txBody>
      </p:sp>
      <p:sp>
        <p:nvSpPr>
          <p:cNvPr id="4" name="Slide Number Placeholder 3"/>
          <p:cNvSpPr>
            <a:spLocks noGrp="1"/>
          </p:cNvSpPr>
          <p:nvPr>
            <p:ph type="sldNum" sz="quarter" idx="10"/>
          </p:nvPr>
        </p:nvSpPr>
        <p:spPr/>
        <p:txBody>
          <a:bodyPr/>
          <a:lstStyle/>
          <a:p>
            <a:fld id="{58421D01-434A-4EC8-85D0-943003AC3A6C}" type="slidenum">
              <a:rPr lang="en-US" smtClean="0"/>
              <a:t>28</a:t>
            </a:fld>
            <a:endParaRPr lang="en-US"/>
          </a:p>
        </p:txBody>
      </p:sp>
    </p:spTree>
    <p:extLst>
      <p:ext uri="{BB962C8B-B14F-4D97-AF65-F5344CB8AC3E}">
        <p14:creationId xmlns:p14="http://schemas.microsoft.com/office/powerpoint/2010/main" val="2913842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produced “case wraps” that</a:t>
            </a:r>
            <a:r>
              <a:rPr lang="en-US" baseline="0" dirty="0"/>
              <a:t> highlight our water savings – these wrap around a stack of cases in the store to create a more unified display.</a:t>
            </a:r>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29</a:t>
            </a:fld>
            <a:endParaRPr lang="en-US"/>
          </a:p>
        </p:txBody>
      </p:sp>
    </p:spTree>
    <p:extLst>
      <p:ext uri="{BB962C8B-B14F-4D97-AF65-F5344CB8AC3E}">
        <p14:creationId xmlns:p14="http://schemas.microsoft.com/office/powerpoint/2010/main" val="2225640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oldest known winery was discovered in a cave in Armenia – dating to 4100 BC – but there is evidence that wine was produced</a:t>
            </a:r>
            <a:r>
              <a:rPr lang="en-US" baseline="0" dirty="0"/>
              <a:t> as early as 7000 BC in China</a:t>
            </a:r>
            <a:endParaRPr lang="en-US" dirty="0"/>
          </a:p>
          <a:p>
            <a:endParaRPr lang="en-US" dirty="0"/>
          </a:p>
          <a:p>
            <a:pPr marL="0" indent="0">
              <a:buFont typeface="Arial" panose="020B0604020202020204" pitchFamily="34" charset="0"/>
              <a:buNone/>
            </a:pPr>
            <a:br>
              <a:rPr lang="en-US" sz="1100" dirty="0"/>
            </a:br>
            <a:endParaRPr lang="en-US" sz="1100" b="1" i="1" dirty="0">
              <a:solidFill>
                <a:srgbClr val="424242"/>
              </a:solidFill>
              <a:latin typeface="Gill Sans MT" charset="0"/>
              <a:ea typeface="Gill Sans MT" charset="0"/>
              <a:cs typeface="Gill Sans MT" charset="0"/>
            </a:endParaRP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3</a:t>
            </a:fld>
            <a:endParaRPr lang="en-US"/>
          </a:p>
        </p:txBody>
      </p:sp>
    </p:spTree>
    <p:extLst>
      <p:ext uri="{BB962C8B-B14F-4D97-AF65-F5344CB8AC3E}">
        <p14:creationId xmlns:p14="http://schemas.microsoft.com/office/powerpoint/2010/main" val="2921803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a:t>
            </a:r>
            <a:r>
              <a:rPr lang="en-US" baseline="0" dirty="0"/>
              <a:t> did run a more obvious sustainability campaign for one of our Kendall-Jackson product tiers called Avant. We felt this wine was already appealing to a younger demographic, so we tried a “Wine Powered by Wind” campaign in-store with a real moving windmill. A poll of our sales force revealed that it was very-to-somewhat effective, but we can certainly do better.</a:t>
            </a:r>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30</a:t>
            </a:fld>
            <a:endParaRPr lang="en-US"/>
          </a:p>
        </p:txBody>
      </p:sp>
    </p:spTree>
    <p:extLst>
      <p:ext uri="{BB962C8B-B14F-4D97-AF65-F5344CB8AC3E}">
        <p14:creationId xmlns:p14="http://schemas.microsoft.com/office/powerpoint/2010/main" val="350496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 in the wine trade are telling us that they</a:t>
            </a:r>
            <a:r>
              <a:rPr lang="en-US" baseline="0" dirty="0"/>
              <a:t> want more sustainable wine…</a:t>
            </a:r>
            <a:endParaRPr lang="en-US" dirty="0"/>
          </a:p>
        </p:txBody>
      </p:sp>
      <p:sp>
        <p:nvSpPr>
          <p:cNvPr id="4" name="Slide Number Placeholder 3"/>
          <p:cNvSpPr>
            <a:spLocks noGrp="1"/>
          </p:cNvSpPr>
          <p:nvPr>
            <p:ph type="sldNum" sz="quarter" idx="10"/>
          </p:nvPr>
        </p:nvSpPr>
        <p:spPr/>
        <p:txBody>
          <a:bodyPr/>
          <a:lstStyle/>
          <a:p>
            <a:fld id="{0BD213A4-C42E-A443-8758-568B1AF5DA9E}" type="slidenum">
              <a:rPr lang="en-US" smtClean="0"/>
              <a:t>32</a:t>
            </a:fld>
            <a:endParaRPr lang="en-US"/>
          </a:p>
        </p:txBody>
      </p:sp>
    </p:spTree>
    <p:extLst>
      <p:ext uri="{BB962C8B-B14F-4D97-AF65-F5344CB8AC3E}">
        <p14:creationId xmlns:p14="http://schemas.microsoft.com/office/powerpoint/2010/main" val="2670692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yet they haven’t cracked the code on how to sell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3CA463-CC5C-4F0E-95CC-263D1848DF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39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additional hurdle is that consumers generally don’t think of wine as having much environmental impact to begin with.</a:t>
            </a:r>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34</a:t>
            </a:fld>
            <a:endParaRPr lang="en-US"/>
          </a:p>
        </p:txBody>
      </p:sp>
    </p:spTree>
    <p:extLst>
      <p:ext uri="{BB962C8B-B14F-4D97-AF65-F5344CB8AC3E}">
        <p14:creationId xmlns:p14="http://schemas.microsoft.com/office/powerpoint/2010/main" val="4000947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Julien</a:t>
            </a:r>
          </a:p>
          <a:p>
            <a:pPr defTabSz="465887">
              <a:defRPr/>
            </a:pPr>
            <a:endParaRPr lang="en-US" dirty="0"/>
          </a:p>
          <a:p>
            <a:pPr defTabSz="465887">
              <a:defRPr/>
            </a:pPr>
            <a:r>
              <a:rPr lang="en-US" dirty="0"/>
              <a:t>This study surveyed the </a:t>
            </a:r>
            <a:r>
              <a:rPr lang="en-US" b="1" dirty="0"/>
              <a:t>top affluent wine consumer</a:t>
            </a:r>
            <a:r>
              <a:rPr lang="en-US" dirty="0"/>
              <a:t> (identified as the true connoisseurs segment - people who purchase JFW products - $150K annual HHI and drink wine daily). While a small segment (13% of affluent consumers), they represent a third of wine sales.  We see that sustainability is much more important for these consumers affluent wine drinkers about key purchase drivers. </a:t>
            </a:r>
          </a:p>
          <a:p>
            <a:pPr defTabSz="465887">
              <a:defRPr/>
            </a:pPr>
            <a:endParaRPr lang="en-US" dirty="0"/>
          </a:p>
          <a:p>
            <a:r>
              <a:rPr lang="en-US" dirty="0"/>
              <a:t>Sustainability is tied with what everyone has considered the two of the top purchase drivers for so long (region, scores). </a:t>
            </a:r>
          </a:p>
          <a:p>
            <a:pPr defTabSz="465887">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BD213A4-C42E-A443-8758-568B1AF5DA9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908234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36</a:t>
            </a:fld>
            <a:endParaRPr lang="en-US"/>
          </a:p>
        </p:txBody>
      </p:sp>
    </p:spTree>
    <p:extLst>
      <p:ext uri="{BB962C8B-B14F-4D97-AF65-F5344CB8AC3E}">
        <p14:creationId xmlns:p14="http://schemas.microsoft.com/office/powerpoint/2010/main" val="581790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37</a:t>
            </a:fld>
            <a:endParaRPr lang="en-US"/>
          </a:p>
        </p:txBody>
      </p:sp>
    </p:spTree>
    <p:extLst>
      <p:ext uri="{BB962C8B-B14F-4D97-AF65-F5344CB8AC3E}">
        <p14:creationId xmlns:p14="http://schemas.microsoft.com/office/powerpoint/2010/main" val="3908933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38</a:t>
            </a:fld>
            <a:endParaRPr lang="en-US"/>
          </a:p>
        </p:txBody>
      </p:sp>
    </p:spTree>
    <p:extLst>
      <p:ext uri="{BB962C8B-B14F-4D97-AF65-F5344CB8AC3E}">
        <p14:creationId xmlns:p14="http://schemas.microsoft.com/office/powerpoint/2010/main" val="469611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39</a:t>
            </a:fld>
            <a:endParaRPr lang="en-US"/>
          </a:p>
        </p:txBody>
      </p:sp>
    </p:spTree>
    <p:extLst>
      <p:ext uri="{BB962C8B-B14F-4D97-AF65-F5344CB8AC3E}">
        <p14:creationId xmlns:p14="http://schemas.microsoft.com/office/powerpoint/2010/main" val="2419564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40</a:t>
            </a:fld>
            <a:endParaRPr lang="en-US"/>
          </a:p>
        </p:txBody>
      </p:sp>
    </p:spTree>
    <p:extLst>
      <p:ext uri="{BB962C8B-B14F-4D97-AF65-F5344CB8AC3E}">
        <p14:creationId xmlns:p14="http://schemas.microsoft.com/office/powerpoint/2010/main" val="134000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bg1">
                    <a:lumMod val="50000"/>
                  </a:schemeClr>
                </a:solidFill>
                <a:latin typeface="Calibri" pitchFamily="34" charset="0"/>
                <a:ea typeface="+mn-ea"/>
              </a:rPr>
              <a:t>In the grand scheme of things, wine is relatively easy to make,</a:t>
            </a:r>
            <a:r>
              <a:rPr lang="en-US" sz="1200" kern="0" baseline="0" dirty="0">
                <a:solidFill>
                  <a:schemeClr val="bg1">
                    <a:lumMod val="50000"/>
                  </a:schemeClr>
                </a:solidFill>
                <a:latin typeface="Calibri" pitchFamily="34" charset="0"/>
                <a:ea typeface="+mn-ea"/>
              </a:rPr>
              <a:t> which explains why so many ancient cultures drank it. It is </a:t>
            </a:r>
            <a:r>
              <a:rPr lang="en-US" sz="1200" kern="0" dirty="0">
                <a:solidFill>
                  <a:schemeClr val="bg1">
                    <a:lumMod val="50000"/>
                  </a:schemeClr>
                </a:solidFill>
                <a:latin typeface="Calibri" pitchFamily="34" charset="0"/>
                <a:ea typeface="+mn-ea"/>
              </a:rPr>
              <a:t>produced by the natural process of fermentation – where yeasts convert sugar to alcohol</a:t>
            </a: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4</a:t>
            </a:fld>
            <a:endParaRPr lang="en-US"/>
          </a:p>
        </p:txBody>
      </p:sp>
    </p:spTree>
    <p:extLst>
      <p:ext uri="{BB962C8B-B14F-4D97-AF65-F5344CB8AC3E}">
        <p14:creationId xmlns:p14="http://schemas.microsoft.com/office/powerpoint/2010/main" val="323621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kern="0" dirty="0">
                <a:solidFill>
                  <a:schemeClr val="bg1">
                    <a:lumMod val="50000"/>
                  </a:schemeClr>
                </a:solidFill>
                <a:latin typeface="Calibri" pitchFamily="34" charset="0"/>
                <a:ea typeface="+mn-ea"/>
                <a:cs typeface="Calibri" pitchFamily="34" charset="0"/>
              </a:rPr>
              <a:t>4,653 wineries in CA – up from 1,450 in 2000</a:t>
            </a:r>
          </a:p>
          <a:p>
            <a:pPr marL="0" indent="0">
              <a:buFont typeface="Arial" panose="020B0604020202020204" pitchFamily="34" charset="0"/>
              <a:buNone/>
            </a:pPr>
            <a:endParaRPr lang="en-US" sz="1200" kern="0" dirty="0">
              <a:solidFill>
                <a:srgbClr val="FF0000"/>
              </a:solidFill>
              <a:latin typeface="Calibri" pitchFamily="34" charset="0"/>
              <a:ea typeface="+mn-ea"/>
              <a:cs typeface="Calibri" pitchFamily="34" charset="0"/>
            </a:endParaRPr>
          </a:p>
          <a:p>
            <a:pPr marL="285750" indent="-285750">
              <a:buFont typeface="Arial" panose="020B0604020202020204" pitchFamily="34" charset="0"/>
              <a:buChar char="•"/>
            </a:pPr>
            <a:r>
              <a:rPr lang="en-US" sz="1200" kern="0" dirty="0">
                <a:solidFill>
                  <a:srgbClr val="FF0000"/>
                </a:solidFill>
                <a:latin typeface="Calibri" pitchFamily="34" charset="0"/>
                <a:ea typeface="+mn-ea"/>
                <a:cs typeface="Calibri" pitchFamily="34" charset="0"/>
              </a:rPr>
              <a:t>Producing 238 million 9L cases (all-time high) – 566.44 million gallons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0" dirty="0">
              <a:solidFill>
                <a:srgbClr val="FF0000"/>
              </a:solidFill>
              <a:latin typeface="Calibri" pitchFamily="34" charset="0"/>
              <a:ea typeface="+mn-ea"/>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FF0000"/>
                </a:solidFill>
                <a:latin typeface="Calibri" pitchFamily="34" charset="0"/>
                <a:ea typeface="+mn-ea"/>
                <a:cs typeface="Calibri" pitchFamily="34" charset="0"/>
              </a:rPr>
              <a:t>That’s enough to fill 858 Olympic Sized Swimming Pools – 17 swimming pools of wine per state </a:t>
            </a:r>
            <a:r>
              <a:rPr lang="en-US" sz="1200" kern="0" dirty="0">
                <a:solidFill>
                  <a:srgbClr val="FF0000"/>
                </a:solidFill>
                <a:latin typeface="Calibri" pitchFamily="34" charset="0"/>
                <a:ea typeface="+mn-ea"/>
                <a:cs typeface="Calibri" pitchFamily="34" charset="0"/>
                <a:sym typeface="Wingdings" panose="05000000000000000000" pitchFamily="2" charset="2"/>
              </a:rPr>
              <a:t> </a:t>
            </a:r>
            <a:endParaRPr lang="en-US" sz="1200" kern="0" dirty="0">
              <a:solidFill>
                <a:srgbClr val="FF0000"/>
              </a:solidFill>
              <a:latin typeface="Calibri" pitchFamily="34" charset="0"/>
              <a:ea typeface="+mn-ea"/>
              <a:cs typeface="Calibri" pitchFamily="34" charset="0"/>
            </a:endParaRPr>
          </a:p>
          <a:p>
            <a:pPr marL="285750" indent="-285750">
              <a:buFont typeface="Arial" panose="020B0604020202020204" pitchFamily="34" charset="0"/>
              <a:buChar char="•"/>
            </a:pPr>
            <a:endParaRPr lang="en-US" sz="1200" kern="0" dirty="0">
              <a:solidFill>
                <a:srgbClr val="FF0000"/>
              </a:solidFill>
              <a:latin typeface="Calibri" pitchFamily="34" charset="0"/>
              <a:ea typeface="+mn-ea"/>
              <a:cs typeface="Calibri" pitchFamily="34" charset="0"/>
            </a:endParaRPr>
          </a:p>
          <a:p>
            <a:pPr marL="0" indent="0">
              <a:buFont typeface="Arial" panose="020B0604020202020204" pitchFamily="34" charset="0"/>
              <a:buNone/>
            </a:pPr>
            <a:endParaRPr lang="en-US" sz="1200" kern="0" dirty="0">
              <a:solidFill>
                <a:schemeClr val="bg1">
                  <a:lumMod val="50000"/>
                </a:schemeClr>
              </a:solidFill>
              <a:latin typeface="Calibri" pitchFamily="34" charset="0"/>
              <a:ea typeface="+mn-ea"/>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5</a:t>
            </a:fld>
            <a:endParaRPr lang="en-US"/>
          </a:p>
        </p:txBody>
      </p:sp>
    </p:spTree>
    <p:extLst>
      <p:ext uri="{BB962C8B-B14F-4D97-AF65-F5344CB8AC3E}">
        <p14:creationId xmlns:p14="http://schemas.microsoft.com/office/powerpoint/2010/main" val="61682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believe it or not, they tried just that in Japan a couple years back – but they used French wine to fill their pool because it’s not fit for drinking!</a:t>
            </a:r>
          </a:p>
        </p:txBody>
      </p:sp>
      <p:sp>
        <p:nvSpPr>
          <p:cNvPr id="4" name="Slide Number Placeholder 3"/>
          <p:cNvSpPr>
            <a:spLocks noGrp="1"/>
          </p:cNvSpPr>
          <p:nvPr>
            <p:ph type="sldNum" sz="quarter" idx="10"/>
          </p:nvPr>
        </p:nvSpPr>
        <p:spPr/>
        <p:txBody>
          <a:bodyPr/>
          <a:lstStyle/>
          <a:p>
            <a:fld id="{D019708A-DCCE-4BAE-8F05-CACAEC1FECB5}" type="slidenum">
              <a:rPr lang="en-US" smtClean="0"/>
              <a:t>6</a:t>
            </a:fld>
            <a:endParaRPr lang="en-US"/>
          </a:p>
        </p:txBody>
      </p:sp>
    </p:spTree>
    <p:extLst>
      <p:ext uri="{BB962C8B-B14F-4D97-AF65-F5344CB8AC3E}">
        <p14:creationId xmlns:p14="http://schemas.microsoft.com/office/powerpoint/2010/main" val="347380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bg1">
                    <a:lumMod val="50000"/>
                  </a:schemeClr>
                </a:solidFill>
                <a:latin typeface="Calibri" pitchFamily="34" charset="0"/>
                <a:cs typeface="Calibri" pitchFamily="34" charset="0"/>
              </a:rPr>
              <a:t>Move to more On Premise “in store” wine service such as coffee shops, movie theatres, bookstores, salons, etc.</a:t>
            </a: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7</a:t>
            </a:fld>
            <a:endParaRPr lang="en-US"/>
          </a:p>
        </p:txBody>
      </p:sp>
    </p:spTree>
    <p:extLst>
      <p:ext uri="{BB962C8B-B14F-4D97-AF65-F5344CB8AC3E}">
        <p14:creationId xmlns:p14="http://schemas.microsoft.com/office/powerpoint/2010/main" val="390893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Kendall-Jackson</a:t>
            </a:r>
            <a:r>
              <a:rPr lang="en-US" baseline="0" dirty="0"/>
              <a:t> fit into this story? Kendall-Jackson – or K-J, for short – has become the ubiquitous name in California winemaking, and particularly Chardonnay. And for good reason. We’ve been family-owned ever since our foundation in 1982, and continue to embody the same family values that put us on the map to begin with.</a:t>
            </a:r>
          </a:p>
          <a:p>
            <a:endParaRPr lang="en-US" baseline="0" dirty="0"/>
          </a:p>
          <a:p>
            <a:r>
              <a:rPr lang="en-US" baseline="0" dirty="0"/>
              <a:t>Photos, clockwise from upper left: Master Culinary Gardener Tucker Taylor, tending to his garden at the Kendall-Jackson Winery Estate; Kendall-Jackson Winery Estate; farm-to-table cuisine from the Kendall-Jackson Estate kitchen; high-elevation family vineyard in Sonoma County; culinary garden set up for a farm-to-table dinner; the Jackson Family; vineyard; Kendall-Jackson Wine Master Randy Ullom; beautiful produce from Tucker’s garden; an educational food and wine pairing at the estate.</a:t>
            </a:r>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8</a:t>
            </a:fld>
            <a:endParaRPr lang="en-US"/>
          </a:p>
        </p:txBody>
      </p:sp>
    </p:spTree>
    <p:extLst>
      <p:ext uri="{BB962C8B-B14F-4D97-AF65-F5344CB8AC3E}">
        <p14:creationId xmlns:p14="http://schemas.microsoft.com/office/powerpoint/2010/main" val="144466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0" dirty="0">
                <a:solidFill>
                  <a:schemeClr val="bg1">
                    <a:lumMod val="50000"/>
                  </a:schemeClr>
                </a:solidFill>
                <a:latin typeface="Calibri" pitchFamily="34" charset="0"/>
                <a:ea typeface="+mn-ea"/>
                <a:cs typeface="Calibri" pitchFamily="34" charset="0"/>
              </a:rPr>
              <a:t>Kendall</a:t>
            </a:r>
            <a:r>
              <a:rPr lang="en-US" sz="1200" kern="0" baseline="0" dirty="0">
                <a:solidFill>
                  <a:schemeClr val="bg1">
                    <a:lumMod val="50000"/>
                  </a:schemeClr>
                </a:solidFill>
                <a:latin typeface="Calibri" pitchFamily="34" charset="0"/>
                <a:ea typeface="+mn-ea"/>
                <a:cs typeface="Calibri" pitchFamily="34" charset="0"/>
              </a:rPr>
              <a:t>-Jackson was founded by the late Jess Jackson in 1982. Jess was an impressive visionary in many ways, and it shows.</a:t>
            </a:r>
            <a:endParaRPr lang="en-US" sz="12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1200" kern="0" dirty="0">
                <a:solidFill>
                  <a:schemeClr val="bg1">
                    <a:lumMod val="50000"/>
                  </a:schemeClr>
                </a:solidFill>
                <a:latin typeface="Calibri" pitchFamily="34" charset="0"/>
                <a:ea typeface="+mn-ea"/>
                <a:cs typeface="Calibri" pitchFamily="34" charset="0"/>
              </a:rPr>
              <a:t>Second career – K-J was his second career</a:t>
            </a:r>
            <a:r>
              <a:rPr lang="en-US" sz="1200" kern="0" baseline="0" dirty="0">
                <a:solidFill>
                  <a:schemeClr val="bg1">
                    <a:lumMod val="50000"/>
                  </a:schemeClr>
                </a:solidFill>
                <a:latin typeface="Calibri" pitchFamily="34" charset="0"/>
                <a:ea typeface="+mn-ea"/>
                <a:cs typeface="Calibri" pitchFamily="34" charset="0"/>
              </a:rPr>
              <a:t> following a successful career in law. In the 1970s, he buys a pear orchard in Lake County, CA, plants it to grapes, and by 1982, had set out to make his own wine</a:t>
            </a:r>
            <a:endParaRPr lang="en-US" sz="12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1200" kern="0" dirty="0">
                <a:solidFill>
                  <a:schemeClr val="bg1">
                    <a:lumMod val="50000"/>
                  </a:schemeClr>
                </a:solidFill>
                <a:latin typeface="Calibri" pitchFamily="34" charset="0"/>
                <a:ea typeface="+mn-ea"/>
                <a:cs typeface="Calibri" pitchFamily="34" charset="0"/>
              </a:rPr>
              <a:t>Affordable luxury – With</a:t>
            </a:r>
            <a:r>
              <a:rPr lang="en-US" sz="1200" kern="0" baseline="0" dirty="0">
                <a:solidFill>
                  <a:schemeClr val="bg1">
                    <a:lumMod val="50000"/>
                  </a:schemeClr>
                </a:solidFill>
                <a:latin typeface="Calibri" pitchFamily="34" charset="0"/>
                <a:ea typeface="+mn-ea"/>
                <a:cs typeface="Calibri" pitchFamily="34" charset="0"/>
              </a:rPr>
              <a:t> his wine, he sought to create a premium, yet affordable California wine. This was something pretty new for the US, which, since prohibition, had been producing mostly “table wine.” </a:t>
            </a:r>
            <a:endParaRPr lang="en-US" sz="12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1200" kern="0" dirty="0">
                <a:solidFill>
                  <a:schemeClr val="bg1">
                    <a:lumMod val="50000"/>
                  </a:schemeClr>
                </a:solidFill>
                <a:latin typeface="Calibri" pitchFamily="34" charset="0"/>
                <a:ea typeface="+mn-ea"/>
                <a:cs typeface="Calibri" pitchFamily="34" charset="0"/>
              </a:rPr>
              <a:t>Grand</a:t>
            </a:r>
            <a:r>
              <a:rPr lang="en-US" sz="1200" kern="0" baseline="0" dirty="0">
                <a:solidFill>
                  <a:schemeClr val="bg1">
                    <a:lumMod val="50000"/>
                  </a:schemeClr>
                </a:solidFill>
                <a:latin typeface="Calibri" pitchFamily="34" charset="0"/>
                <a:ea typeface="+mn-ea"/>
                <a:cs typeface="Calibri" pitchFamily="34" charset="0"/>
              </a:rPr>
              <a:t> Central Oyster Bar – </a:t>
            </a:r>
            <a:r>
              <a:rPr lang="en-US" sz="1200" b="0" i="0" kern="1200" dirty="0">
                <a:solidFill>
                  <a:schemeClr val="tx1"/>
                </a:solidFill>
                <a:effectLst/>
                <a:latin typeface="+mn-lt"/>
                <a:ea typeface="+mn-ea"/>
                <a:cs typeface="+mn-cs"/>
              </a:rPr>
              <a:t>Jess sold the first case ever of Kendall-Jackson Vintner’s Reserve Chardonnay at the Grand Central Oyster Bar in NYC. That same year, the inaugural vintage of Vintner’s Reserve Chardonnay won the first-ever Platinum Award for an American Chardonnay at The American Wine Competition. Kendall-Jackson was officially on the map.</a:t>
            </a:r>
            <a:endParaRPr lang="en-US" sz="1200" kern="0" baseline="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1200" kern="0" dirty="0">
                <a:solidFill>
                  <a:schemeClr val="bg1">
                    <a:lumMod val="50000"/>
                  </a:schemeClr>
                </a:solidFill>
                <a:latin typeface="Calibri" pitchFamily="34" charset="0"/>
                <a:ea typeface="+mn-ea"/>
                <a:cs typeface="Calibri" pitchFamily="34" charset="0"/>
              </a:rPr>
              <a:t>California Chardonnay – Kendall-Jackson established the classic CA Chardonnay</a:t>
            </a:r>
            <a:r>
              <a:rPr lang="en-US" sz="1200" kern="0" baseline="0" dirty="0">
                <a:solidFill>
                  <a:schemeClr val="bg1">
                    <a:lumMod val="50000"/>
                  </a:schemeClr>
                </a:solidFill>
                <a:latin typeface="Calibri" pitchFamily="34" charset="0"/>
                <a:ea typeface="+mn-ea"/>
                <a:cs typeface="Calibri" pitchFamily="34" charset="0"/>
              </a:rPr>
              <a:t> style </a:t>
            </a:r>
            <a:r>
              <a:rPr lang="en-US" sz="1200" kern="0" dirty="0">
                <a:solidFill>
                  <a:schemeClr val="bg1">
                    <a:lumMod val="50000"/>
                  </a:schemeClr>
                </a:solidFill>
                <a:latin typeface="Calibri" pitchFamily="34" charset="0"/>
                <a:ea typeface="+mn-ea"/>
                <a:cs typeface="Calibri" pitchFamily="34" charset="0"/>
              </a:rPr>
              <a:t>and sparked</a:t>
            </a:r>
            <a:r>
              <a:rPr lang="en-US" sz="1200" kern="0" baseline="0" dirty="0">
                <a:solidFill>
                  <a:schemeClr val="bg1">
                    <a:lumMod val="50000"/>
                  </a:schemeClr>
                </a:solidFill>
                <a:latin typeface="Calibri" pitchFamily="34" charset="0"/>
                <a:ea typeface="+mn-ea"/>
                <a:cs typeface="Calibri" pitchFamily="34" charset="0"/>
              </a:rPr>
              <a:t> the growth of the premium wine industry in the US</a:t>
            </a:r>
            <a:endParaRPr lang="en-US" sz="1200" kern="0" dirty="0">
              <a:solidFill>
                <a:schemeClr val="bg1">
                  <a:lumMod val="50000"/>
                </a:schemeClr>
              </a:solidFill>
              <a:latin typeface="Calibri" pitchFamily="34" charset="0"/>
              <a:ea typeface="+mn-ea"/>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D019708A-DCCE-4BAE-8F05-CACAEC1FECB5}" type="slidenum">
              <a:rPr lang="en-US" smtClean="0"/>
              <a:t>9</a:t>
            </a:fld>
            <a:endParaRPr lang="en-US"/>
          </a:p>
        </p:txBody>
      </p:sp>
    </p:spTree>
    <p:extLst>
      <p:ext uri="{BB962C8B-B14F-4D97-AF65-F5344CB8AC3E}">
        <p14:creationId xmlns:p14="http://schemas.microsoft.com/office/powerpoint/2010/main" val="776945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6A8931-40AB-4F7F-8DFE-29D7BE4F0A04}"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328987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A8931-40AB-4F7F-8DFE-29D7BE4F0A04}"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64461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A8931-40AB-4F7F-8DFE-29D7BE4F0A04}"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407096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42" y="2130826"/>
            <a:ext cx="10363517" cy="1469572"/>
          </a:xfrm>
        </p:spPr>
        <p:txBody>
          <a:bodyPr/>
          <a:lstStyle/>
          <a:p>
            <a:r>
              <a:rPr lang="en-US"/>
              <a:t>Click to edit Master title style</a:t>
            </a:r>
            <a:endParaRPr lang="tr-TR"/>
          </a:p>
        </p:txBody>
      </p:sp>
      <p:sp>
        <p:nvSpPr>
          <p:cNvPr id="3" name="Subtitle 2"/>
          <p:cNvSpPr>
            <a:spLocks noGrp="1"/>
          </p:cNvSpPr>
          <p:nvPr>
            <p:ph type="subTitle" idx="1"/>
          </p:nvPr>
        </p:nvSpPr>
        <p:spPr>
          <a:xfrm>
            <a:off x="1828483" y="3886060"/>
            <a:ext cx="8535035" cy="1753117"/>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5244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4203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7" y="4406598"/>
            <a:ext cx="10363517" cy="1362713"/>
          </a:xfrm>
        </p:spPr>
        <p:txBody>
          <a:bodyPr anchor="t"/>
          <a:lstStyle>
            <a:lvl1pPr algn="l">
              <a:defRPr sz="2666" b="1" cap="all"/>
            </a:lvl1pPr>
          </a:lstStyle>
          <a:p>
            <a:r>
              <a:rPr lang="en-US"/>
              <a:t>Click to edit Master title style</a:t>
            </a:r>
            <a:endParaRPr lang="tr-TR"/>
          </a:p>
        </p:txBody>
      </p:sp>
      <p:sp>
        <p:nvSpPr>
          <p:cNvPr id="3" name="Text Placeholder 2"/>
          <p:cNvSpPr>
            <a:spLocks noGrp="1"/>
          </p:cNvSpPr>
          <p:nvPr>
            <p:ph type="body" idx="1"/>
          </p:nvPr>
        </p:nvSpPr>
        <p:spPr>
          <a:xfrm>
            <a:off x="962917" y="2906345"/>
            <a:ext cx="10363517" cy="1500254"/>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706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09494" y="1599707"/>
            <a:ext cx="5435715" cy="4526153"/>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46792" y="1599707"/>
            <a:ext cx="5435714" cy="4526153"/>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8592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609495" y="1535168"/>
            <a:ext cx="5387040" cy="640094"/>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609495" y="2175262"/>
            <a:ext cx="5387040" cy="3950597"/>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93350" y="1535168"/>
            <a:ext cx="5389156" cy="640094"/>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6193350" y="2175262"/>
            <a:ext cx="5389156" cy="3950597"/>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5478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1876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3186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2966"/>
            <a:ext cx="4011446" cy="1161691"/>
          </a:xfrm>
        </p:spPr>
        <p:txBody>
          <a:bodyPr anchor="b"/>
          <a:lstStyle>
            <a:lvl1pPr algn="l">
              <a:defRPr sz="1333" b="1"/>
            </a:lvl1pPr>
          </a:lstStyle>
          <a:p>
            <a:r>
              <a:rPr lang="en-US"/>
              <a:t>Click to edit Master title style</a:t>
            </a:r>
            <a:endParaRPr lang="tr-TR"/>
          </a:p>
        </p:txBody>
      </p:sp>
      <p:sp>
        <p:nvSpPr>
          <p:cNvPr id="3" name="Content Placeholder 2"/>
          <p:cNvSpPr>
            <a:spLocks noGrp="1"/>
          </p:cNvSpPr>
          <p:nvPr>
            <p:ph idx="1"/>
          </p:nvPr>
        </p:nvSpPr>
        <p:spPr>
          <a:xfrm>
            <a:off x="4766965" y="272966"/>
            <a:ext cx="6815541" cy="5852894"/>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609494" y="1434658"/>
            <a:ext cx="4011446" cy="4691202"/>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1703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A8931-40AB-4F7F-8DFE-29D7BE4F0A04}"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393053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302" y="4800177"/>
            <a:ext cx="7316047" cy="567092"/>
          </a:xfrm>
        </p:spPr>
        <p:txBody>
          <a:bodyPr anchor="b"/>
          <a:lstStyle>
            <a:lvl1pPr algn="l">
              <a:defRPr sz="1333" b="1"/>
            </a:lvl1pPr>
          </a:lstStyle>
          <a:p>
            <a:r>
              <a:rPr lang="en-US"/>
              <a:t>Click to edit Master title style</a:t>
            </a:r>
            <a:endParaRPr lang="tr-TR"/>
          </a:p>
        </p:txBody>
      </p:sp>
      <p:sp>
        <p:nvSpPr>
          <p:cNvPr id="3" name="Picture Placeholder 2"/>
          <p:cNvSpPr>
            <a:spLocks noGrp="1"/>
          </p:cNvSpPr>
          <p:nvPr>
            <p:ph type="pic" idx="1"/>
          </p:nvPr>
        </p:nvSpPr>
        <p:spPr>
          <a:xfrm>
            <a:off x="2389302" y="612587"/>
            <a:ext cx="7316047" cy="4114588"/>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tr-TR"/>
          </a:p>
        </p:txBody>
      </p:sp>
      <p:sp>
        <p:nvSpPr>
          <p:cNvPr id="4" name="Text Placeholder 3"/>
          <p:cNvSpPr>
            <a:spLocks noGrp="1"/>
          </p:cNvSpPr>
          <p:nvPr>
            <p:ph type="body" sz="half" idx="2"/>
          </p:nvPr>
        </p:nvSpPr>
        <p:spPr>
          <a:xfrm>
            <a:off x="2389302" y="5367269"/>
            <a:ext cx="7316047" cy="805143"/>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4859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0811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82" y="275082"/>
            <a:ext cx="2742724" cy="585077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09495" y="275082"/>
            <a:ext cx="8128705" cy="58507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220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42" y="2130826"/>
            <a:ext cx="10363517" cy="1469572"/>
          </a:xfrm>
        </p:spPr>
        <p:txBody>
          <a:bodyPr/>
          <a:lstStyle/>
          <a:p>
            <a:r>
              <a:rPr lang="en-US"/>
              <a:t>Click to edit Master title style</a:t>
            </a:r>
            <a:endParaRPr lang="tr-TR"/>
          </a:p>
        </p:txBody>
      </p:sp>
      <p:sp>
        <p:nvSpPr>
          <p:cNvPr id="3" name="Subtitle 2"/>
          <p:cNvSpPr>
            <a:spLocks noGrp="1"/>
          </p:cNvSpPr>
          <p:nvPr>
            <p:ph type="subTitle" idx="1"/>
          </p:nvPr>
        </p:nvSpPr>
        <p:spPr>
          <a:xfrm>
            <a:off x="1828483" y="3886060"/>
            <a:ext cx="8535035" cy="1753117"/>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0855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818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7" y="4406598"/>
            <a:ext cx="10363517" cy="1362713"/>
          </a:xfrm>
        </p:spPr>
        <p:txBody>
          <a:bodyPr anchor="t"/>
          <a:lstStyle>
            <a:lvl1pPr algn="l">
              <a:defRPr sz="2666" b="1" cap="all"/>
            </a:lvl1pPr>
          </a:lstStyle>
          <a:p>
            <a:r>
              <a:rPr lang="en-US"/>
              <a:t>Click to edit Master title style</a:t>
            </a:r>
            <a:endParaRPr lang="tr-TR"/>
          </a:p>
        </p:txBody>
      </p:sp>
      <p:sp>
        <p:nvSpPr>
          <p:cNvPr id="3" name="Text Placeholder 2"/>
          <p:cNvSpPr>
            <a:spLocks noGrp="1"/>
          </p:cNvSpPr>
          <p:nvPr>
            <p:ph type="body" idx="1"/>
          </p:nvPr>
        </p:nvSpPr>
        <p:spPr>
          <a:xfrm>
            <a:off x="962917" y="2906345"/>
            <a:ext cx="10363517" cy="1500254"/>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3569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09494" y="1599707"/>
            <a:ext cx="5435715" cy="4526153"/>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46792" y="1599707"/>
            <a:ext cx="5435714" cy="4526153"/>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0835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609495" y="1535168"/>
            <a:ext cx="5387040" cy="640094"/>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609495" y="2175262"/>
            <a:ext cx="5387040" cy="3950597"/>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93350" y="1535168"/>
            <a:ext cx="5389156" cy="640094"/>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6193350" y="2175262"/>
            <a:ext cx="5389156" cy="3950597"/>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1968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1181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3202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6A8931-40AB-4F7F-8DFE-29D7BE4F0A04}"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33129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2966"/>
            <a:ext cx="4011446" cy="1161691"/>
          </a:xfrm>
        </p:spPr>
        <p:txBody>
          <a:bodyPr anchor="b"/>
          <a:lstStyle>
            <a:lvl1pPr algn="l">
              <a:defRPr sz="1333" b="1"/>
            </a:lvl1pPr>
          </a:lstStyle>
          <a:p>
            <a:r>
              <a:rPr lang="en-US"/>
              <a:t>Click to edit Master title style</a:t>
            </a:r>
            <a:endParaRPr lang="tr-TR"/>
          </a:p>
        </p:txBody>
      </p:sp>
      <p:sp>
        <p:nvSpPr>
          <p:cNvPr id="3" name="Content Placeholder 2"/>
          <p:cNvSpPr>
            <a:spLocks noGrp="1"/>
          </p:cNvSpPr>
          <p:nvPr>
            <p:ph idx="1"/>
          </p:nvPr>
        </p:nvSpPr>
        <p:spPr>
          <a:xfrm>
            <a:off x="4766965" y="272966"/>
            <a:ext cx="6815541" cy="5852894"/>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609494" y="1434658"/>
            <a:ext cx="4011446" cy="4691202"/>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113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302" y="4800177"/>
            <a:ext cx="7316047" cy="567092"/>
          </a:xfrm>
        </p:spPr>
        <p:txBody>
          <a:bodyPr anchor="b"/>
          <a:lstStyle>
            <a:lvl1pPr algn="l">
              <a:defRPr sz="1333" b="1"/>
            </a:lvl1pPr>
          </a:lstStyle>
          <a:p>
            <a:r>
              <a:rPr lang="en-US"/>
              <a:t>Click to edit Master title style</a:t>
            </a:r>
            <a:endParaRPr lang="tr-TR"/>
          </a:p>
        </p:txBody>
      </p:sp>
      <p:sp>
        <p:nvSpPr>
          <p:cNvPr id="3" name="Picture Placeholder 2"/>
          <p:cNvSpPr>
            <a:spLocks noGrp="1"/>
          </p:cNvSpPr>
          <p:nvPr>
            <p:ph type="pic" idx="1"/>
          </p:nvPr>
        </p:nvSpPr>
        <p:spPr>
          <a:xfrm>
            <a:off x="2389302" y="612587"/>
            <a:ext cx="7316047" cy="4114588"/>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tr-TR"/>
          </a:p>
        </p:txBody>
      </p:sp>
      <p:sp>
        <p:nvSpPr>
          <p:cNvPr id="4" name="Text Placeholder 3"/>
          <p:cNvSpPr>
            <a:spLocks noGrp="1"/>
          </p:cNvSpPr>
          <p:nvPr>
            <p:ph type="body" sz="half" idx="2"/>
          </p:nvPr>
        </p:nvSpPr>
        <p:spPr>
          <a:xfrm>
            <a:off x="2389302" y="5367269"/>
            <a:ext cx="7316047" cy="805143"/>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995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988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82" y="275082"/>
            <a:ext cx="2742724" cy="585077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09495" y="275082"/>
            <a:ext cx="8128705" cy="58507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C9C75F7-98FD-4D05-8C3F-C506B544AE03}" type="datetimeFigureOut">
              <a:rPr lang="tr-TR" smtClean="0">
                <a:solidFill>
                  <a:prstClr val="black">
                    <a:tint val="75000"/>
                  </a:prstClr>
                </a:solidFill>
              </a:rPr>
              <a:pPr/>
              <a:t>19.01.2018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20D0E238-7050-4959-A490-93359CB179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3314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6A8931-40AB-4F7F-8DFE-29D7BE4F0A04}"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196075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6A8931-40AB-4F7F-8DFE-29D7BE4F0A04}" type="datetimeFigureOut">
              <a:rPr lang="en-US" smtClean="0"/>
              <a:t>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7274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6A8931-40AB-4F7F-8DFE-29D7BE4F0A04}" type="datetimeFigureOut">
              <a:rPr lang="en-US" smtClean="0"/>
              <a:t>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12437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A8931-40AB-4F7F-8DFE-29D7BE4F0A04}" type="datetimeFigureOut">
              <a:rPr lang="en-US" smtClean="0"/>
              <a:t>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197581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6A8931-40AB-4F7F-8DFE-29D7BE4F0A04}"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20497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6A8931-40AB-4F7F-8DFE-29D7BE4F0A04}"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941B1-49E1-47F4-B133-DA081A685C05}" type="slidenum">
              <a:rPr lang="en-US" smtClean="0"/>
              <a:t>‹#›</a:t>
            </a:fld>
            <a:endParaRPr lang="en-US"/>
          </a:p>
        </p:txBody>
      </p:sp>
    </p:spTree>
    <p:extLst>
      <p:ext uri="{BB962C8B-B14F-4D97-AF65-F5344CB8AC3E}">
        <p14:creationId xmlns:p14="http://schemas.microsoft.com/office/powerpoint/2010/main" val="136712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8000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A8931-40AB-4F7F-8DFE-29D7BE4F0A04}" type="datetimeFigureOut">
              <a:rPr lang="en-US" smtClean="0"/>
              <a:t>1/19/2018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941B1-49E1-47F4-B133-DA081A685C05}" type="slidenum">
              <a:rPr lang="en-US" smtClean="0"/>
              <a:t>‹#›</a:t>
            </a:fld>
            <a:endParaRPr lang="en-US"/>
          </a:p>
        </p:txBody>
      </p:sp>
    </p:spTree>
    <p:extLst>
      <p:ext uri="{BB962C8B-B14F-4D97-AF65-F5344CB8AC3E}">
        <p14:creationId xmlns:p14="http://schemas.microsoft.com/office/powerpoint/2010/main" val="217003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8000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94" y="275082"/>
            <a:ext cx="10973012" cy="1142647"/>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609494" y="1599707"/>
            <a:ext cx="10973012" cy="4526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609494" y="6356505"/>
            <a:ext cx="2845365" cy="36501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1088534"/>
            <a:fld id="{DC9C75F7-98FD-4D05-8C3F-C506B544AE03}" type="datetimeFigureOut">
              <a:rPr lang="tr-TR" smtClean="0">
                <a:solidFill>
                  <a:prstClr val="black">
                    <a:tint val="75000"/>
                  </a:prstClr>
                </a:solidFill>
              </a:rPr>
              <a:pPr defTabSz="1088534"/>
              <a:t>19.01.2018</a:t>
            </a:fld>
            <a:endParaRPr lang="tr-TR">
              <a:solidFill>
                <a:prstClr val="black">
                  <a:tint val="75000"/>
                </a:prstClr>
              </a:solidFill>
            </a:endParaRPr>
          </a:p>
        </p:txBody>
      </p:sp>
      <p:sp>
        <p:nvSpPr>
          <p:cNvPr id="5" name="Footer Placeholder 4"/>
          <p:cNvSpPr>
            <a:spLocks noGrp="1"/>
          </p:cNvSpPr>
          <p:nvPr>
            <p:ph type="ftr" sz="quarter" idx="3"/>
          </p:nvPr>
        </p:nvSpPr>
        <p:spPr>
          <a:xfrm>
            <a:off x="4165935" y="6356505"/>
            <a:ext cx="3860130" cy="36501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1088534"/>
            <a:endParaRPr lang="tr-TR">
              <a:solidFill>
                <a:prstClr val="black">
                  <a:tint val="75000"/>
                </a:prstClr>
              </a:solidFill>
            </a:endParaRPr>
          </a:p>
        </p:txBody>
      </p:sp>
      <p:sp>
        <p:nvSpPr>
          <p:cNvPr id="6" name="Slide Number Placeholder 5"/>
          <p:cNvSpPr>
            <a:spLocks noGrp="1"/>
          </p:cNvSpPr>
          <p:nvPr>
            <p:ph type="sldNum" sz="quarter" idx="4"/>
          </p:nvPr>
        </p:nvSpPr>
        <p:spPr>
          <a:xfrm>
            <a:off x="8737142" y="6356505"/>
            <a:ext cx="2845364" cy="36501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1088534"/>
            <a:fld id="{20D0E238-7050-4959-A490-93359CB179BA}" type="slidenum">
              <a:rPr lang="tr-TR" smtClean="0">
                <a:solidFill>
                  <a:prstClr val="black">
                    <a:tint val="75000"/>
                  </a:prstClr>
                </a:solidFill>
              </a:rPr>
              <a:pPr defTabSz="1088534"/>
              <a:t>‹#›</a:t>
            </a:fld>
            <a:endParaRPr lang="tr-TR">
              <a:solidFill>
                <a:prstClr val="black">
                  <a:tint val="75000"/>
                </a:prstClr>
              </a:solidFill>
            </a:endParaRPr>
          </a:p>
        </p:txBody>
      </p:sp>
    </p:spTree>
    <p:extLst>
      <p:ext uri="{BB962C8B-B14F-4D97-AF65-F5344CB8AC3E}">
        <p14:creationId xmlns:p14="http://schemas.microsoft.com/office/powerpoint/2010/main" val="2653155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448" rtl="0" eaLnBrk="1" latinLnBrk="0" hangingPunct="1">
        <a:spcBef>
          <a:spcPct val="0"/>
        </a:spcBef>
        <a:buNone/>
        <a:defRPr sz="2933" kern="1200">
          <a:solidFill>
            <a:schemeClr val="tx1"/>
          </a:solidFill>
          <a:latin typeface="+mj-lt"/>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tr-TR"/>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8000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94" y="275082"/>
            <a:ext cx="10973012" cy="1142647"/>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609494" y="1599707"/>
            <a:ext cx="10973012" cy="4526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609494" y="6356505"/>
            <a:ext cx="2845365" cy="36501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1088534"/>
            <a:fld id="{DC9C75F7-98FD-4D05-8C3F-C506B544AE03}" type="datetimeFigureOut">
              <a:rPr lang="tr-TR" smtClean="0">
                <a:solidFill>
                  <a:prstClr val="black">
                    <a:tint val="75000"/>
                  </a:prstClr>
                </a:solidFill>
              </a:rPr>
              <a:pPr defTabSz="1088534"/>
              <a:t>19.01.2018</a:t>
            </a:fld>
            <a:endParaRPr lang="tr-TR">
              <a:solidFill>
                <a:prstClr val="black">
                  <a:tint val="75000"/>
                </a:prstClr>
              </a:solidFill>
            </a:endParaRPr>
          </a:p>
        </p:txBody>
      </p:sp>
      <p:sp>
        <p:nvSpPr>
          <p:cNvPr id="5" name="Footer Placeholder 4"/>
          <p:cNvSpPr>
            <a:spLocks noGrp="1"/>
          </p:cNvSpPr>
          <p:nvPr>
            <p:ph type="ftr" sz="quarter" idx="3"/>
          </p:nvPr>
        </p:nvSpPr>
        <p:spPr>
          <a:xfrm>
            <a:off x="4165935" y="6356505"/>
            <a:ext cx="3860130" cy="36501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1088534"/>
            <a:endParaRPr lang="tr-TR">
              <a:solidFill>
                <a:prstClr val="black">
                  <a:tint val="75000"/>
                </a:prstClr>
              </a:solidFill>
            </a:endParaRPr>
          </a:p>
        </p:txBody>
      </p:sp>
      <p:sp>
        <p:nvSpPr>
          <p:cNvPr id="6" name="Slide Number Placeholder 5"/>
          <p:cNvSpPr>
            <a:spLocks noGrp="1"/>
          </p:cNvSpPr>
          <p:nvPr>
            <p:ph type="sldNum" sz="quarter" idx="4"/>
          </p:nvPr>
        </p:nvSpPr>
        <p:spPr>
          <a:xfrm>
            <a:off x="8737142" y="6356505"/>
            <a:ext cx="2845364" cy="36501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1088534"/>
            <a:fld id="{20D0E238-7050-4959-A490-93359CB179BA}" type="slidenum">
              <a:rPr lang="tr-TR" smtClean="0">
                <a:solidFill>
                  <a:prstClr val="black">
                    <a:tint val="75000"/>
                  </a:prstClr>
                </a:solidFill>
              </a:rPr>
              <a:pPr defTabSz="1088534"/>
              <a:t>‹#›</a:t>
            </a:fld>
            <a:endParaRPr lang="tr-TR">
              <a:solidFill>
                <a:prstClr val="black">
                  <a:tint val="75000"/>
                </a:prstClr>
              </a:solidFill>
            </a:endParaRPr>
          </a:p>
        </p:txBody>
      </p:sp>
    </p:spTree>
    <p:extLst>
      <p:ext uri="{BB962C8B-B14F-4D97-AF65-F5344CB8AC3E}">
        <p14:creationId xmlns:p14="http://schemas.microsoft.com/office/powerpoint/2010/main" val="1900603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448" rtl="0" eaLnBrk="1" latinLnBrk="0" hangingPunct="1">
        <a:spcBef>
          <a:spcPct val="0"/>
        </a:spcBef>
        <a:buNone/>
        <a:defRPr sz="2933" kern="1200">
          <a:solidFill>
            <a:schemeClr val="tx1"/>
          </a:solidFill>
          <a:latin typeface="+mj-lt"/>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tr-TR"/>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2.png"/><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63319" y="1391055"/>
            <a:ext cx="4665362" cy="3925435"/>
          </a:xfrm>
          <a:prstGeom prst="rect">
            <a:avLst/>
          </a:prstGeom>
        </p:spPr>
      </p:pic>
    </p:spTree>
    <p:extLst>
      <p:ext uri="{BB962C8B-B14F-4D97-AF65-F5344CB8AC3E}">
        <p14:creationId xmlns:p14="http://schemas.microsoft.com/office/powerpoint/2010/main" val="397637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6" name="Straight Connector 5"/>
          <p:cNvCxnSpPr/>
          <p:nvPr/>
        </p:nvCxnSpPr>
        <p:spPr>
          <a:xfrm>
            <a:off x="0" y="762000"/>
            <a:ext cx="6215974"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Freeform 1"/>
          <p:cNvSpPr>
            <a:spLocks/>
          </p:cNvSpPr>
          <p:nvPr/>
        </p:nvSpPr>
        <p:spPr bwMode="auto">
          <a:xfrm>
            <a:off x="1616690" y="563417"/>
            <a:ext cx="8877898" cy="5441828"/>
          </a:xfrm>
          <a:custGeom>
            <a:avLst/>
            <a:gdLst>
              <a:gd name="T0" fmla="*/ 2147483647 w 21600"/>
              <a:gd name="T1" fmla="*/ 2147483647 h 21600"/>
              <a:gd name="T2" fmla="*/ 2147483647 w 21600"/>
              <a:gd name="T3" fmla="*/ 2147483647 h 21600"/>
              <a:gd name="T4" fmla="*/ 2147483647 w 21600"/>
              <a:gd name="T5" fmla="*/ 0 h 21600"/>
              <a:gd name="T6" fmla="*/ 0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5" y="21336"/>
                </a:moveTo>
                <a:lnTo>
                  <a:pt x="21600" y="21600"/>
                </a:lnTo>
                <a:lnTo>
                  <a:pt x="21564" y="0"/>
                </a:lnTo>
                <a:lnTo>
                  <a:pt x="0" y="9295"/>
                </a:lnTo>
                <a:lnTo>
                  <a:pt x="145" y="21336"/>
                </a:lnTo>
                <a:close/>
                <a:moveTo>
                  <a:pt x="145" y="21336"/>
                </a:moveTo>
              </a:path>
            </a:pathLst>
          </a:custGeom>
          <a:gradFill rotWithShape="0">
            <a:gsLst>
              <a:gs pos="0">
                <a:srgbClr val="FFFFFF"/>
              </a:gs>
              <a:gs pos="100000">
                <a:srgbClr val="A67903"/>
              </a:gs>
            </a:gsLst>
            <a:lin ang="20700000" scaled="1"/>
          </a:gradFill>
          <a:ln w="38100">
            <a:noFill/>
            <a:miter lim="800000"/>
            <a:headEnd/>
            <a:tailEnd/>
          </a:ln>
        </p:spPr>
        <p:txBody>
          <a:bodyPr lIns="0" tIns="0" rIns="0" bIns="0"/>
          <a:lstStyle/>
          <a:p>
            <a:endParaRPr lang="en-US" dirty="0"/>
          </a:p>
        </p:txBody>
      </p:sp>
      <p:sp>
        <p:nvSpPr>
          <p:cNvPr id="12" name="Rectangle 11"/>
          <p:cNvSpPr>
            <a:spLocks/>
          </p:cNvSpPr>
          <p:nvPr/>
        </p:nvSpPr>
        <p:spPr bwMode="auto">
          <a:xfrm>
            <a:off x="565684" y="5717907"/>
            <a:ext cx="1981200" cy="287338"/>
          </a:xfrm>
          <a:prstGeom prst="rect">
            <a:avLst/>
          </a:prstGeom>
          <a:noFill/>
          <a:ln w="12700">
            <a:noFill/>
            <a:miter lim="800000"/>
            <a:headEnd/>
            <a:tailEnd/>
          </a:ln>
        </p:spPr>
        <p:txBody>
          <a:bodyPr lIns="23444" tIns="23444" rIns="57203" bIns="23444"/>
          <a:lstStyle/>
          <a:p>
            <a:pPr marL="9525" algn="ctr">
              <a:spcBef>
                <a:spcPts val="875"/>
              </a:spcBef>
            </a:pPr>
            <a:br>
              <a:rPr lang="en-US" sz="1400" b="1" dirty="0">
                <a:solidFill>
                  <a:schemeClr val="tx1"/>
                </a:solidFill>
                <a:cs typeface="Arial" pitchFamily="34" charset="0"/>
              </a:rPr>
            </a:br>
            <a:br>
              <a:rPr lang="en-US" sz="1400" b="1" dirty="0">
                <a:solidFill>
                  <a:schemeClr val="tx1"/>
                </a:solidFill>
                <a:cs typeface="Arial" pitchFamily="34" charset="0"/>
              </a:rPr>
            </a:br>
            <a:r>
              <a:rPr lang="en-US" sz="2400" kern="0" spc="250" dirty="0">
                <a:solidFill>
                  <a:schemeClr val="bg1">
                    <a:lumMod val="50000"/>
                  </a:schemeClr>
                </a:solidFill>
                <a:latin typeface="Calibri" pitchFamily="34" charset="0"/>
                <a:cs typeface="Calibri" pitchFamily="34" charset="0"/>
              </a:rPr>
              <a:t>1992</a:t>
            </a:r>
          </a:p>
        </p:txBody>
      </p:sp>
      <p:sp>
        <p:nvSpPr>
          <p:cNvPr id="13" name="Rectangle 12"/>
          <p:cNvSpPr>
            <a:spLocks/>
          </p:cNvSpPr>
          <p:nvPr/>
        </p:nvSpPr>
        <p:spPr bwMode="auto">
          <a:xfrm>
            <a:off x="9658384" y="5952057"/>
            <a:ext cx="1844675" cy="287338"/>
          </a:xfrm>
          <a:prstGeom prst="rect">
            <a:avLst/>
          </a:prstGeom>
          <a:noFill/>
          <a:ln w="12700">
            <a:noFill/>
            <a:miter lim="800000"/>
            <a:headEnd/>
            <a:tailEnd/>
          </a:ln>
        </p:spPr>
        <p:txBody>
          <a:bodyPr lIns="23444" tIns="23444" rIns="57203" bIns="23444"/>
          <a:lstStyle/>
          <a:p>
            <a:pPr marL="9525" algn="ctr">
              <a:spcBef>
                <a:spcPts val="875"/>
              </a:spcBef>
            </a:pPr>
            <a:br>
              <a:rPr lang="en-US" sz="1400" b="1" dirty="0">
                <a:solidFill>
                  <a:schemeClr val="tx1"/>
                </a:solidFill>
                <a:cs typeface="Arial" pitchFamily="34" charset="0"/>
              </a:rPr>
            </a:br>
            <a:r>
              <a:rPr lang="en-US" sz="2400" kern="0" spc="250" dirty="0">
                <a:solidFill>
                  <a:schemeClr val="bg1">
                    <a:lumMod val="50000"/>
                  </a:schemeClr>
                </a:solidFill>
                <a:latin typeface="Calibri" pitchFamily="34" charset="0"/>
                <a:cs typeface="Calibri" pitchFamily="34" charset="0"/>
              </a:rPr>
              <a:t>2017</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8384" y="246926"/>
            <a:ext cx="1827750" cy="5848800"/>
          </a:xfrm>
          <a:prstGeom prst="rect">
            <a:avLst/>
          </a:prstGeom>
        </p:spPr>
      </p:pic>
      <p:sp>
        <p:nvSpPr>
          <p:cNvPr id="15" name="Title 1"/>
          <p:cNvSpPr>
            <a:spLocks noGrp="1"/>
          </p:cNvSpPr>
          <p:nvPr>
            <p:ph type="title"/>
          </p:nvPr>
        </p:nvSpPr>
        <p:spPr>
          <a:xfrm>
            <a:off x="2596412" y="3621342"/>
            <a:ext cx="7061972" cy="838200"/>
          </a:xfrm>
        </p:spPr>
        <p:txBody>
          <a:bodyPr>
            <a:normAutofit/>
          </a:bodyPr>
          <a:lstStyle/>
          <a:p>
            <a:pPr algn="ctr"/>
            <a:r>
              <a:rPr lang="en-US" sz="2800" kern="0" spc="250" dirty="0">
                <a:solidFill>
                  <a:srgbClr val="A66533"/>
                </a:solidFill>
                <a:latin typeface="Calibri" pitchFamily="34" charset="0"/>
                <a:ea typeface="+mn-ea"/>
                <a:cs typeface="Calibri" pitchFamily="34" charset="0"/>
              </a:rPr>
              <a:t>#1 FOR 25 YEARS RUNNING! (IRI)</a:t>
            </a:r>
            <a:endParaRPr lang="en-US" sz="1600" b="1" i="1" dirty="0">
              <a:solidFill>
                <a:srgbClr val="A66533"/>
              </a:solidFill>
              <a:latin typeface="Gill Sans MT" charset="0"/>
              <a:ea typeface="Gill Sans MT" charset="0"/>
              <a:cs typeface="Gill Sans MT" charset="0"/>
            </a:endParaRPr>
          </a:p>
        </p:txBody>
      </p:sp>
      <p:sp>
        <p:nvSpPr>
          <p:cNvPr id="16" name="Title 1"/>
          <p:cNvSpPr txBox="1">
            <a:spLocks/>
          </p:cNvSpPr>
          <p:nvPr/>
        </p:nvSpPr>
        <p:spPr>
          <a:xfrm>
            <a:off x="625144" y="-31027"/>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Vintner’s Reserve Chardonnay</a:t>
            </a:r>
          </a:p>
        </p:txBody>
      </p:sp>
      <p:pic>
        <p:nvPicPr>
          <p:cNvPr id="17" name="Picture 2" descr="Kendall-Jackson Vintner's Reserve Chardonnay 1992 Bottle Sh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7588" y="2062252"/>
            <a:ext cx="1177391" cy="414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7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5212" y="70323"/>
            <a:ext cx="7061972" cy="838200"/>
          </a:xfrm>
        </p:spPr>
        <p:txBody>
          <a:bodyPr>
            <a:normAutofit/>
          </a:bodyPr>
          <a:lstStyle/>
          <a:p>
            <a:pPr algn="l"/>
            <a:r>
              <a:rPr lang="en-US" sz="2800" kern="0" spc="250" dirty="0">
                <a:solidFill>
                  <a:schemeClr val="bg1">
                    <a:lumMod val="50000"/>
                  </a:schemeClr>
                </a:solidFill>
                <a:latin typeface="Calibri" pitchFamily="34" charset="0"/>
                <a:ea typeface="+mn-ea"/>
                <a:cs typeface="Calibri" pitchFamily="34" charset="0"/>
              </a:rPr>
              <a:t>K-J Identity</a:t>
            </a:r>
            <a:br>
              <a:rPr lang="en-US" sz="1400" dirty="0"/>
            </a:br>
            <a:endParaRPr lang="en-US" sz="1500" b="1" i="1" dirty="0">
              <a:solidFill>
                <a:srgbClr val="424242"/>
              </a:solidFill>
              <a:latin typeface="Gill Sans MT" charset="0"/>
              <a:ea typeface="Gill Sans MT" charset="0"/>
              <a:cs typeface="Gill Sans MT"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7" name="Straight Connector 6"/>
          <p:cNvCxnSpPr/>
          <p:nvPr/>
        </p:nvCxnSpPr>
        <p:spPr>
          <a:xfrm>
            <a:off x="0" y="762000"/>
            <a:ext cx="5603132"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03181" y="4737865"/>
            <a:ext cx="1854365" cy="1197679"/>
          </a:xfrm>
          <a:prstGeom prst="rect">
            <a:avLst/>
          </a:prstGeom>
        </p:spPr>
      </p:pic>
      <p:sp>
        <p:nvSpPr>
          <p:cNvPr id="13" name="Rectangle 11"/>
          <p:cNvSpPr>
            <a:spLocks noChangeArrowheads="1"/>
          </p:cNvSpPr>
          <p:nvPr/>
        </p:nvSpPr>
        <p:spPr bwMode="auto">
          <a:xfrm>
            <a:off x="8330268" y="3812416"/>
            <a:ext cx="1849120" cy="2133600"/>
          </a:xfrm>
          <a:prstGeom prst="rect">
            <a:avLst/>
          </a:prstGeom>
          <a:ln w="28575">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txBody>
          <a:bodyPr lIns="46800" tIns="46800" rIns="46800" bIns="46800"/>
          <a:lstStyle/>
          <a:p>
            <a:pPr algn="ctr"/>
            <a:r>
              <a:rPr lang="en-US" sz="2800" kern="0" dirty="0">
                <a:solidFill>
                  <a:schemeClr val="bg1">
                    <a:lumMod val="50000"/>
                  </a:schemeClr>
                </a:solidFill>
                <a:latin typeface="Calibri" pitchFamily="34" charset="0"/>
                <a:cs typeface="Calibri" pitchFamily="34" charset="0"/>
              </a:rPr>
              <a:t>Quality</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99624" y="4455268"/>
            <a:ext cx="1828801" cy="148027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40396" y="4737864"/>
            <a:ext cx="1828863" cy="1197678"/>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55285" y="4591597"/>
            <a:ext cx="1832653" cy="1343945"/>
          </a:xfrm>
          <a:prstGeom prst="rect">
            <a:avLst/>
          </a:prstGeom>
        </p:spPr>
      </p:pic>
      <p:sp>
        <p:nvSpPr>
          <p:cNvPr id="12" name="Rectangle 3"/>
          <p:cNvSpPr>
            <a:spLocks noChangeArrowheads="1"/>
          </p:cNvSpPr>
          <p:nvPr/>
        </p:nvSpPr>
        <p:spPr bwMode="auto">
          <a:xfrm>
            <a:off x="2238818" y="3812416"/>
            <a:ext cx="1849120" cy="2133600"/>
          </a:xfrm>
          <a:prstGeom prst="rect">
            <a:avLst/>
          </a:prstGeom>
          <a:ln w="28575">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txBody>
          <a:bodyPr lIns="46800" tIns="46800" rIns="46800" bIns="46800"/>
          <a:lstStyle/>
          <a:p>
            <a:pPr algn="ctr"/>
            <a:r>
              <a:rPr lang="en-US" sz="2800" kern="0" dirty="0">
                <a:solidFill>
                  <a:schemeClr val="bg1">
                    <a:lumMod val="50000"/>
                  </a:schemeClr>
                </a:solidFill>
                <a:latin typeface="Calibri" pitchFamily="34" charset="0"/>
                <a:cs typeface="Calibri" pitchFamily="34" charset="0"/>
              </a:rPr>
              <a:t>Land</a:t>
            </a:r>
          </a:p>
        </p:txBody>
      </p:sp>
      <p:sp>
        <p:nvSpPr>
          <p:cNvPr id="8" name="Rectangle 12"/>
          <p:cNvSpPr>
            <a:spLocks noChangeArrowheads="1"/>
          </p:cNvSpPr>
          <p:nvPr/>
        </p:nvSpPr>
        <p:spPr bwMode="auto">
          <a:xfrm>
            <a:off x="4286816" y="3812416"/>
            <a:ext cx="1849120" cy="2133600"/>
          </a:xfrm>
          <a:prstGeom prst="rect">
            <a:avLst/>
          </a:prstGeom>
          <a:ln w="28575">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txBody>
          <a:bodyPr lIns="46800" tIns="46800" rIns="46800" bIns="46800"/>
          <a:lstStyle/>
          <a:p>
            <a:pPr algn="ctr"/>
            <a:r>
              <a:rPr lang="en-US" sz="2800" kern="0" dirty="0">
                <a:solidFill>
                  <a:schemeClr val="bg1">
                    <a:lumMod val="50000"/>
                  </a:schemeClr>
                </a:solidFill>
                <a:latin typeface="Calibri" pitchFamily="34" charset="0"/>
                <a:cs typeface="Calibri" pitchFamily="34" charset="0"/>
              </a:rPr>
              <a:t> Family</a:t>
            </a:r>
          </a:p>
        </p:txBody>
      </p:sp>
      <p:sp>
        <p:nvSpPr>
          <p:cNvPr id="11" name="Rectangle 17"/>
          <p:cNvSpPr>
            <a:spLocks noChangeArrowheads="1"/>
          </p:cNvSpPr>
          <p:nvPr/>
        </p:nvSpPr>
        <p:spPr bwMode="auto">
          <a:xfrm>
            <a:off x="6311638" y="3812416"/>
            <a:ext cx="1849120" cy="2133600"/>
          </a:xfrm>
          <a:prstGeom prst="rect">
            <a:avLst/>
          </a:prstGeom>
          <a:ln w="28575">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txBody>
          <a:bodyPr lIns="46800" tIns="46800" rIns="46800" bIns="46800"/>
          <a:lstStyle/>
          <a:p>
            <a:pPr algn="ctr"/>
            <a:r>
              <a:rPr lang="en-US" sz="2800" kern="0" dirty="0">
                <a:solidFill>
                  <a:schemeClr val="bg1">
                    <a:lumMod val="50000"/>
                  </a:schemeClr>
                </a:solidFill>
                <a:latin typeface="Calibri" pitchFamily="34" charset="0"/>
                <a:cs typeface="Calibri" pitchFamily="34" charset="0"/>
              </a:rPr>
              <a:t>Community</a:t>
            </a:r>
          </a:p>
        </p:txBody>
      </p:sp>
      <p:sp>
        <p:nvSpPr>
          <p:cNvPr id="3" name="Rectangle 2"/>
          <p:cNvSpPr/>
          <p:nvPr/>
        </p:nvSpPr>
        <p:spPr>
          <a:xfrm>
            <a:off x="528271" y="1114502"/>
            <a:ext cx="11135458" cy="2677656"/>
          </a:xfrm>
          <a:prstGeom prst="rect">
            <a:avLst/>
          </a:prstGeom>
        </p:spPr>
        <p:txBody>
          <a:bodyPr wrap="square">
            <a:spAutoFit/>
          </a:bodyPr>
          <a:lstStyle/>
          <a:p>
            <a:pPr algn="ctr"/>
            <a:r>
              <a:rPr lang="en-US" sz="2400" kern="0" dirty="0">
                <a:solidFill>
                  <a:schemeClr val="bg1">
                    <a:lumMod val="50000"/>
                  </a:schemeClr>
                </a:solidFill>
                <a:latin typeface="Calibri" pitchFamily="34" charset="0"/>
                <a:cs typeface="Calibri" pitchFamily="34" charset="0"/>
              </a:rPr>
              <a:t>Kendall-Jackson is the benchmark of </a:t>
            </a:r>
            <a:r>
              <a:rPr lang="en-US" sz="2800" b="1" kern="0" dirty="0">
                <a:solidFill>
                  <a:srgbClr val="90141B"/>
                </a:solidFill>
                <a:latin typeface="Calibri" pitchFamily="34" charset="0"/>
                <a:cs typeface="Calibri" pitchFamily="34" charset="0"/>
              </a:rPr>
              <a:t>excellence</a:t>
            </a:r>
            <a:r>
              <a:rPr lang="en-US" sz="2400" kern="0" dirty="0">
                <a:solidFill>
                  <a:schemeClr val="bg1">
                    <a:lumMod val="50000"/>
                  </a:schemeClr>
                </a:solidFill>
                <a:latin typeface="Calibri" pitchFamily="34" charset="0"/>
                <a:cs typeface="Calibri" pitchFamily="34" charset="0"/>
              </a:rPr>
              <a:t> and </a:t>
            </a:r>
            <a:r>
              <a:rPr lang="en-US" sz="2800" b="1" kern="0" dirty="0">
                <a:solidFill>
                  <a:srgbClr val="90141B"/>
                </a:solidFill>
                <a:latin typeface="Calibri" pitchFamily="34" charset="0"/>
                <a:cs typeface="Calibri" pitchFamily="34" charset="0"/>
              </a:rPr>
              <a:t>integrity</a:t>
            </a:r>
            <a:r>
              <a:rPr lang="en-US" sz="2400" kern="0" dirty="0">
                <a:solidFill>
                  <a:schemeClr val="bg1">
                    <a:lumMod val="50000"/>
                  </a:schemeClr>
                </a:solidFill>
                <a:latin typeface="Calibri" pitchFamily="34" charset="0"/>
                <a:cs typeface="Calibri" pitchFamily="34" charset="0"/>
              </a:rPr>
              <a:t> in</a:t>
            </a:r>
            <a:r>
              <a:rPr lang="en-US" sz="2400" b="1" kern="0" dirty="0">
                <a:solidFill>
                  <a:schemeClr val="bg1">
                    <a:lumMod val="50000"/>
                  </a:schemeClr>
                </a:solidFill>
                <a:latin typeface="Calibri" pitchFamily="34" charset="0"/>
                <a:cs typeface="Calibri" pitchFamily="34" charset="0"/>
              </a:rPr>
              <a:t> </a:t>
            </a:r>
            <a:r>
              <a:rPr lang="en-US" sz="2800" b="1" kern="0" dirty="0">
                <a:solidFill>
                  <a:srgbClr val="90141B"/>
                </a:solidFill>
                <a:latin typeface="Calibri" pitchFamily="34" charset="0"/>
                <a:cs typeface="Calibri" pitchFamily="34" charset="0"/>
              </a:rPr>
              <a:t>family-owned</a:t>
            </a:r>
            <a:r>
              <a:rPr lang="en-US" sz="2400" b="1" kern="0" dirty="0">
                <a:solidFill>
                  <a:schemeClr val="bg1">
                    <a:lumMod val="50000"/>
                  </a:schemeClr>
                </a:solidFill>
                <a:latin typeface="Calibri" pitchFamily="34" charset="0"/>
                <a:cs typeface="Calibri" pitchFamily="34" charset="0"/>
              </a:rPr>
              <a:t> </a:t>
            </a:r>
            <a:r>
              <a:rPr lang="en-US" sz="2800" b="1" kern="0" dirty="0">
                <a:solidFill>
                  <a:srgbClr val="90141B"/>
                </a:solidFill>
                <a:latin typeface="Calibri" pitchFamily="34" charset="0"/>
                <a:cs typeface="Calibri" pitchFamily="34" charset="0"/>
              </a:rPr>
              <a:t>California</a:t>
            </a:r>
            <a:r>
              <a:rPr lang="en-US" sz="2400" kern="0" dirty="0">
                <a:solidFill>
                  <a:schemeClr val="bg1">
                    <a:lumMod val="50000"/>
                  </a:schemeClr>
                </a:solidFill>
                <a:latin typeface="Calibri" pitchFamily="34" charset="0"/>
                <a:cs typeface="Calibri" pitchFamily="34" charset="0"/>
              </a:rPr>
              <a:t> winemaking. We are </a:t>
            </a:r>
            <a:r>
              <a:rPr lang="en-US" sz="2800" b="1" kern="0" dirty="0">
                <a:solidFill>
                  <a:srgbClr val="90141B"/>
                </a:solidFill>
                <a:latin typeface="Calibri" pitchFamily="34" charset="0"/>
                <a:cs typeface="Calibri" pitchFamily="34" charset="0"/>
              </a:rPr>
              <a:t>trusted</a:t>
            </a:r>
            <a:r>
              <a:rPr lang="en-US" sz="2400" kern="0" dirty="0">
                <a:solidFill>
                  <a:schemeClr val="bg1">
                    <a:lumMod val="50000"/>
                  </a:schemeClr>
                </a:solidFill>
                <a:latin typeface="Calibri" pitchFamily="34" charset="0"/>
                <a:cs typeface="Calibri" pitchFamily="34" charset="0"/>
              </a:rPr>
              <a:t> by multiple generations of wine enthusiasts and novices alike for crafting consistent, </a:t>
            </a:r>
            <a:r>
              <a:rPr lang="en-US" sz="2800" b="1" kern="0" dirty="0">
                <a:solidFill>
                  <a:srgbClr val="90141B"/>
                </a:solidFill>
                <a:latin typeface="Calibri" pitchFamily="34" charset="0"/>
                <a:cs typeface="Calibri" pitchFamily="34" charset="0"/>
              </a:rPr>
              <a:t>high-quality</a:t>
            </a:r>
            <a:r>
              <a:rPr lang="en-US" sz="2800" b="1" kern="0" dirty="0">
                <a:solidFill>
                  <a:schemeClr val="bg1">
                    <a:lumMod val="50000"/>
                  </a:schemeClr>
                </a:solidFill>
                <a:latin typeface="Calibri" pitchFamily="34" charset="0"/>
                <a:cs typeface="Calibri" pitchFamily="34" charset="0"/>
              </a:rPr>
              <a:t> </a:t>
            </a:r>
            <a:r>
              <a:rPr lang="en-US" sz="2400" kern="0" dirty="0">
                <a:solidFill>
                  <a:schemeClr val="bg1">
                    <a:lumMod val="50000"/>
                  </a:schemeClr>
                </a:solidFill>
                <a:latin typeface="Calibri" pitchFamily="34" charset="0"/>
                <a:cs typeface="Calibri" pitchFamily="34" charset="0"/>
              </a:rPr>
              <a:t>wines from the best marine influenced and high elevation </a:t>
            </a:r>
            <a:r>
              <a:rPr lang="en-US" sz="2800" b="1" kern="0" dirty="0">
                <a:solidFill>
                  <a:srgbClr val="90141B"/>
                </a:solidFill>
                <a:latin typeface="Calibri" pitchFamily="34" charset="0"/>
                <a:cs typeface="Calibri" pitchFamily="34" charset="0"/>
              </a:rPr>
              <a:t>vineyard sites</a:t>
            </a:r>
            <a:r>
              <a:rPr lang="en-US" sz="2400" kern="0" dirty="0">
                <a:solidFill>
                  <a:schemeClr val="bg1">
                    <a:lumMod val="50000"/>
                  </a:schemeClr>
                </a:solidFill>
                <a:latin typeface="Calibri" pitchFamily="34" charset="0"/>
                <a:cs typeface="Calibri" pitchFamily="34" charset="0"/>
              </a:rPr>
              <a:t>, which produce grapes with rich flavors and unique </a:t>
            </a:r>
            <a:r>
              <a:rPr lang="en-US" sz="2800" b="1" kern="0" dirty="0">
                <a:solidFill>
                  <a:srgbClr val="90141B"/>
                </a:solidFill>
                <a:latin typeface="Calibri" pitchFamily="34" charset="0"/>
                <a:cs typeface="Calibri" pitchFamily="34" charset="0"/>
              </a:rPr>
              <a:t>character</a:t>
            </a:r>
            <a:r>
              <a:rPr lang="en-US" sz="2400" kern="0" dirty="0">
                <a:solidFill>
                  <a:schemeClr val="bg1">
                    <a:lumMod val="50000"/>
                  </a:schemeClr>
                </a:solidFill>
                <a:latin typeface="Calibri" pitchFamily="34" charset="0"/>
                <a:cs typeface="Calibri" pitchFamily="34" charset="0"/>
              </a:rPr>
              <a:t>. Before winemakers, we consider ourselves </a:t>
            </a:r>
            <a:r>
              <a:rPr lang="en-US" sz="2800" b="1" kern="0" dirty="0">
                <a:solidFill>
                  <a:srgbClr val="90141B"/>
                </a:solidFill>
                <a:latin typeface="Calibri" pitchFamily="34" charset="0"/>
                <a:cs typeface="Calibri" pitchFamily="34" charset="0"/>
              </a:rPr>
              <a:t>Farmers First</a:t>
            </a:r>
            <a:r>
              <a:rPr lang="en-US" sz="2400" kern="0" dirty="0">
                <a:solidFill>
                  <a:schemeClr val="bg1">
                    <a:lumMod val="50000"/>
                  </a:schemeClr>
                </a:solidFill>
                <a:latin typeface="Calibri" pitchFamily="34" charset="0"/>
                <a:cs typeface="Calibri" pitchFamily="34" charset="0"/>
              </a:rPr>
              <a:t>, and work tirelessly to protect the health of our land for </a:t>
            </a:r>
            <a:r>
              <a:rPr lang="en-US" sz="2800" b="1" kern="0" dirty="0">
                <a:solidFill>
                  <a:srgbClr val="90141B"/>
                </a:solidFill>
                <a:latin typeface="Calibri" pitchFamily="34" charset="0"/>
                <a:cs typeface="Calibri" pitchFamily="34" charset="0"/>
              </a:rPr>
              <a:t>future generations</a:t>
            </a:r>
            <a:r>
              <a:rPr lang="en-US" sz="2400" kern="0" dirty="0">
                <a:solidFill>
                  <a:schemeClr val="bg1">
                    <a:lumMod val="50000"/>
                  </a:schemeClr>
                </a:solidFill>
                <a:latin typeface="Calibri" pitchFamily="34" charset="0"/>
                <a:cs typeface="Calibri" pitchFamily="34" charset="0"/>
              </a:rPr>
              <a:t>. </a:t>
            </a:r>
          </a:p>
        </p:txBody>
      </p:sp>
    </p:spTree>
    <p:extLst>
      <p:ext uri="{BB962C8B-B14F-4D97-AF65-F5344CB8AC3E}">
        <p14:creationId xmlns:p14="http://schemas.microsoft.com/office/powerpoint/2010/main" val="16218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5212" y="70323"/>
            <a:ext cx="7061972" cy="838200"/>
          </a:xfrm>
        </p:spPr>
        <p:txBody>
          <a:bodyPr>
            <a:normAutofit/>
          </a:bodyPr>
          <a:lstStyle/>
          <a:p>
            <a:pPr algn="l"/>
            <a:r>
              <a:rPr lang="en-US" sz="2800" kern="0" spc="250" dirty="0">
                <a:solidFill>
                  <a:schemeClr val="bg1">
                    <a:lumMod val="50000"/>
                  </a:schemeClr>
                </a:solidFill>
                <a:latin typeface="Calibri" pitchFamily="34" charset="0"/>
                <a:ea typeface="+mn-ea"/>
                <a:cs typeface="Calibri" pitchFamily="34" charset="0"/>
              </a:rPr>
              <a:t>Stewards of the Land</a:t>
            </a:r>
            <a:br>
              <a:rPr lang="en-US" sz="1400" dirty="0"/>
            </a:br>
            <a:endParaRPr lang="en-US" sz="1500" b="1" i="1" dirty="0">
              <a:solidFill>
                <a:srgbClr val="424242"/>
              </a:solidFill>
              <a:latin typeface="Gill Sans MT" charset="0"/>
              <a:ea typeface="Gill Sans MT" charset="0"/>
              <a:cs typeface="Gill Sans MT"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7" name="Straight Connector 6"/>
          <p:cNvCxnSpPr/>
          <p:nvPr/>
        </p:nvCxnSpPr>
        <p:spPr>
          <a:xfrm>
            <a:off x="0" y="762000"/>
            <a:ext cx="5603132"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2009545"/>
            <a:ext cx="2613779" cy="1446550"/>
          </a:xfrm>
          <a:prstGeom prst="rect">
            <a:avLst/>
          </a:prstGeom>
          <a:noFill/>
        </p:spPr>
        <p:txBody>
          <a:bodyPr wrap="square" rtlCol="0">
            <a:spAutoFit/>
          </a:bodyPr>
          <a:lstStyle/>
          <a:p>
            <a:pPr algn="r"/>
            <a:r>
              <a:rPr lang="en-US" sz="2800" b="1" kern="0" dirty="0">
                <a:solidFill>
                  <a:srgbClr val="90141B"/>
                </a:solidFill>
                <a:latin typeface="Calibri" pitchFamily="34" charset="0"/>
                <a:cs typeface="Calibri" pitchFamily="34" charset="0"/>
              </a:rPr>
              <a:t>Farmers First.</a:t>
            </a:r>
          </a:p>
          <a:p>
            <a:pPr algn="r"/>
            <a:r>
              <a:rPr lang="en-US" sz="2000" kern="0" dirty="0">
                <a:solidFill>
                  <a:schemeClr val="bg1">
                    <a:lumMod val="50000"/>
                  </a:schemeClr>
                </a:solidFill>
                <a:latin typeface="Calibri" pitchFamily="34" charset="0"/>
                <a:cs typeface="Calibri" pitchFamily="34" charset="0"/>
              </a:rPr>
              <a:t>The Best </a:t>
            </a:r>
            <a:r>
              <a:rPr lang="en-US" sz="2000" b="1" kern="0" dirty="0">
                <a:solidFill>
                  <a:schemeClr val="bg1">
                    <a:lumMod val="50000"/>
                  </a:schemeClr>
                </a:solidFill>
                <a:latin typeface="Calibri" pitchFamily="34" charset="0"/>
                <a:cs typeface="Calibri" pitchFamily="34" charset="0"/>
              </a:rPr>
              <a:t>Land</a:t>
            </a:r>
          </a:p>
          <a:p>
            <a:pPr algn="r"/>
            <a:r>
              <a:rPr lang="en-US" sz="2000" kern="0" dirty="0">
                <a:solidFill>
                  <a:schemeClr val="bg1">
                    <a:lumMod val="50000"/>
                  </a:schemeClr>
                </a:solidFill>
                <a:latin typeface="Calibri" pitchFamily="34" charset="0"/>
                <a:cs typeface="Calibri" pitchFamily="34" charset="0"/>
              </a:rPr>
              <a:t>grows the best grapes,</a:t>
            </a:r>
          </a:p>
          <a:p>
            <a:pPr algn="r"/>
            <a:r>
              <a:rPr lang="en-US" sz="2000" kern="0" dirty="0">
                <a:solidFill>
                  <a:schemeClr val="bg1">
                    <a:lumMod val="50000"/>
                  </a:schemeClr>
                </a:solidFill>
                <a:latin typeface="Calibri" pitchFamily="34" charset="0"/>
                <a:cs typeface="Calibri" pitchFamily="34" charset="0"/>
              </a:rPr>
              <a:t>making the best wines.</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1566" y="1213595"/>
            <a:ext cx="3702386" cy="5338327"/>
          </a:xfrm>
          <a:prstGeom prst="rect">
            <a:avLst/>
          </a:prstGeom>
          <a:ln w="28575" cap="sq">
            <a:solidFill>
              <a:srgbClr val="FFFFFF"/>
            </a:solidFill>
            <a:miter lim="800000"/>
          </a:ln>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212" y="4272753"/>
            <a:ext cx="3107958" cy="2279169"/>
          </a:xfrm>
          <a:prstGeom prst="rect">
            <a:avLst/>
          </a:prstGeom>
          <a:ln w="28575" cap="sq">
            <a:solidFill>
              <a:srgbClr val="FFFFFF"/>
            </a:solidFill>
            <a:miter lim="800000"/>
          </a:ln>
          <a:effectLst>
            <a:outerShdw blurRad="63500" sx="102000" sy="102000" algn="ctr" rotWithShape="0">
              <a:prstClr val="black">
                <a:alpha val="40000"/>
              </a:prstClr>
            </a:outerShdw>
          </a:effectLst>
        </p:spPr>
      </p:pic>
      <p:sp>
        <p:nvSpPr>
          <p:cNvPr id="19" name="TextBox 18"/>
          <p:cNvSpPr txBox="1"/>
          <p:nvPr/>
        </p:nvSpPr>
        <p:spPr>
          <a:xfrm>
            <a:off x="6927472" y="1928918"/>
            <a:ext cx="2541819" cy="1323439"/>
          </a:xfrm>
          <a:prstGeom prst="rect">
            <a:avLst/>
          </a:prstGeom>
          <a:noFill/>
        </p:spPr>
        <p:txBody>
          <a:bodyPr wrap="square" rtlCol="0">
            <a:spAutoFit/>
          </a:bodyPr>
          <a:lstStyle/>
          <a:p>
            <a:pPr algn="r"/>
            <a:r>
              <a:rPr lang="en-US" sz="2000" kern="0" dirty="0">
                <a:solidFill>
                  <a:schemeClr val="bg1">
                    <a:lumMod val="50000"/>
                  </a:schemeClr>
                </a:solidFill>
                <a:latin typeface="Calibri" pitchFamily="34" charset="0"/>
                <a:cs typeface="Calibri" pitchFamily="34" charset="0"/>
              </a:rPr>
              <a:t>Kendall-Jackson estate culinary garden brings </a:t>
            </a:r>
            <a:r>
              <a:rPr lang="en-US" sz="2000" kern="0" dirty="0">
                <a:solidFill>
                  <a:srgbClr val="90141B"/>
                </a:solidFill>
                <a:latin typeface="Calibri" pitchFamily="34" charset="0"/>
                <a:cs typeface="Calibri" pitchFamily="34" charset="0"/>
              </a:rPr>
              <a:t>farm-to-table </a:t>
            </a:r>
            <a:r>
              <a:rPr lang="en-US" sz="2000" kern="0" dirty="0">
                <a:solidFill>
                  <a:schemeClr val="bg1">
                    <a:lumMod val="50000"/>
                  </a:schemeClr>
                </a:solidFill>
                <a:latin typeface="Calibri" pitchFamily="34" charset="0"/>
                <a:cs typeface="Calibri" pitchFamily="34" charset="0"/>
              </a:rPr>
              <a:t>experience to life</a:t>
            </a:r>
          </a:p>
        </p:txBody>
      </p:sp>
      <p:pic>
        <p:nvPicPr>
          <p:cNvPr id="4" name="Picture 3"/>
          <p:cNvPicPr>
            <a:picLocks noChangeAspect="1"/>
          </p:cNvPicPr>
          <p:nvPr/>
        </p:nvPicPr>
        <p:blipFill>
          <a:blip r:embed="rId6"/>
          <a:stretch>
            <a:fillRect/>
          </a:stretch>
        </p:blipFill>
        <p:spPr>
          <a:xfrm>
            <a:off x="7343088" y="3766297"/>
            <a:ext cx="4179035" cy="2785625"/>
          </a:xfrm>
          <a:prstGeom prst="rect">
            <a:avLst/>
          </a:prstGeom>
          <a:ln w="28575" cap="sq">
            <a:solidFill>
              <a:srgbClr val="FFFFFF"/>
            </a:solidFill>
            <a:miter lim="800000"/>
          </a:ln>
          <a:effectLst>
            <a:outerShdw blurRad="63500" sx="102000" sy="102000" algn="ctr" rotWithShape="0">
              <a:prstClr val="black">
                <a:alpha val="40000"/>
              </a:prstClr>
            </a:outerShdw>
          </a:effectLst>
        </p:spPr>
      </p:pic>
      <p:pic>
        <p:nvPicPr>
          <p:cNvPr id="9" name="Picture 8"/>
          <p:cNvPicPr>
            <a:picLocks noChangeAspect="1"/>
          </p:cNvPicPr>
          <p:nvPr/>
        </p:nvPicPr>
        <p:blipFill>
          <a:blip r:embed="rId7"/>
          <a:stretch>
            <a:fillRect/>
          </a:stretch>
        </p:blipFill>
        <p:spPr>
          <a:xfrm>
            <a:off x="9693251" y="908523"/>
            <a:ext cx="2273273" cy="3410396"/>
          </a:xfrm>
          <a:prstGeom prst="rect">
            <a:avLst/>
          </a:prstGeom>
          <a:ln w="28575" cap="sq">
            <a:solidFill>
              <a:srgbClr val="FFFFFF"/>
            </a:solidFill>
            <a:miter lim="800000"/>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4021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Core Consumers &amp; Target</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p:nvPr>
            <p:extLst>
              <p:ext uri="{D42A27DB-BD31-4B8C-83A1-F6EECF244321}">
                <p14:modId xmlns:p14="http://schemas.microsoft.com/office/powerpoint/2010/main" val="798377550"/>
              </p:ext>
            </p:extLst>
          </p:nvPr>
        </p:nvGraphicFramePr>
        <p:xfrm>
          <a:off x="3237903" y="643194"/>
          <a:ext cx="5716194" cy="515053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677184" y="6211776"/>
            <a:ext cx="4514816" cy="646224"/>
          </a:xfrm>
          <a:prstGeom prst="rect">
            <a:avLst/>
          </a:prstGeom>
          <a:noFill/>
        </p:spPr>
        <p:txBody>
          <a:bodyPr wrap="square" lIns="91333" tIns="45667" rIns="91333" bIns="45667" rtlCol="0">
            <a:spAutoFit/>
          </a:bodyPr>
          <a:lstStyle/>
          <a:p>
            <a:pPr defTabSz="456668"/>
            <a:r>
              <a:rPr lang="en-US" sz="1200" dirty="0"/>
              <a:t>Base: 2,794 U.S. wine drinkers</a:t>
            </a:r>
          </a:p>
          <a:p>
            <a:pPr defTabSz="456668"/>
            <a:r>
              <a:rPr lang="en-US" sz="1200" dirty="0"/>
              <a:t>Source: ORC demographic question based on June 2016 Wine Market Council - ORC Segmentation Survey responses  </a:t>
            </a:r>
          </a:p>
        </p:txBody>
      </p:sp>
      <p:pic>
        <p:nvPicPr>
          <p:cNvPr id="2" name="Picture 1"/>
          <p:cNvPicPr>
            <a:picLocks noChangeAspect="1"/>
          </p:cNvPicPr>
          <p:nvPr/>
        </p:nvPicPr>
        <p:blipFill>
          <a:blip r:embed="rId5"/>
          <a:stretch>
            <a:fillRect/>
          </a:stretch>
        </p:blipFill>
        <p:spPr>
          <a:xfrm rot="3604301">
            <a:off x="2898906" y="1706486"/>
            <a:ext cx="1579823" cy="1579823"/>
          </a:xfrm>
          <a:prstGeom prst="rect">
            <a:avLst/>
          </a:prstGeom>
        </p:spPr>
      </p:pic>
      <p:pic>
        <p:nvPicPr>
          <p:cNvPr id="10" name="Picture 9"/>
          <p:cNvPicPr>
            <a:picLocks noChangeAspect="1"/>
          </p:cNvPicPr>
          <p:nvPr/>
        </p:nvPicPr>
        <p:blipFill>
          <a:blip r:embed="rId5"/>
          <a:stretch>
            <a:fillRect/>
          </a:stretch>
        </p:blipFill>
        <p:spPr>
          <a:xfrm rot="18666489" flipH="1">
            <a:off x="7677420" y="1345029"/>
            <a:ext cx="1579823" cy="1579823"/>
          </a:xfrm>
          <a:prstGeom prst="rect">
            <a:avLst/>
          </a:prstGeom>
        </p:spPr>
      </p:pic>
      <p:sp>
        <p:nvSpPr>
          <p:cNvPr id="12" name="TextBox 11"/>
          <p:cNvSpPr txBox="1"/>
          <p:nvPr/>
        </p:nvSpPr>
        <p:spPr>
          <a:xfrm>
            <a:off x="8688882" y="1703152"/>
            <a:ext cx="3237903" cy="3416320"/>
          </a:xfrm>
          <a:prstGeom prst="rect">
            <a:avLst/>
          </a:prstGeom>
          <a:noFill/>
        </p:spPr>
        <p:txBody>
          <a:bodyPr wrap="square" rtlCol="0">
            <a:spAutoFit/>
          </a:bodyPr>
          <a:lstStyle/>
          <a:p>
            <a:pPr algn="ctr"/>
            <a:r>
              <a:rPr lang="en-US" sz="2400" b="1" dirty="0">
                <a:solidFill>
                  <a:schemeClr val="tx1">
                    <a:lumMod val="65000"/>
                    <a:lumOff val="35000"/>
                  </a:schemeClr>
                </a:solidFill>
              </a:rPr>
              <a:t>“Lauren”</a:t>
            </a:r>
          </a:p>
          <a:p>
            <a:pPr marL="342900" indent="-342900">
              <a:buFont typeface="Arial" panose="020B0604020202020204" pitchFamily="34" charset="0"/>
              <a:buChar char="•"/>
            </a:pPr>
            <a:r>
              <a:rPr lang="en-US" sz="2400" dirty="0">
                <a:solidFill>
                  <a:schemeClr val="tx1">
                    <a:lumMod val="65000"/>
                    <a:lumOff val="35000"/>
                  </a:schemeClr>
                </a:solidFill>
              </a:rPr>
              <a:t>Wants to be different</a:t>
            </a:r>
          </a:p>
          <a:p>
            <a:pPr marL="342900" indent="-342900">
              <a:buFont typeface="Arial" panose="020B0604020202020204" pitchFamily="34" charset="0"/>
              <a:buChar char="•"/>
            </a:pPr>
            <a:r>
              <a:rPr lang="en-US" sz="2400" dirty="0">
                <a:solidFill>
                  <a:schemeClr val="tx1">
                    <a:lumMod val="65000"/>
                    <a:lumOff val="35000"/>
                  </a:schemeClr>
                </a:solidFill>
              </a:rPr>
              <a:t>Seeks fulfillment</a:t>
            </a:r>
          </a:p>
          <a:p>
            <a:pPr marL="342900" indent="-342900">
              <a:buFont typeface="Arial" panose="020B0604020202020204" pitchFamily="34" charset="0"/>
              <a:buChar char="•"/>
            </a:pPr>
            <a:r>
              <a:rPr lang="en-US" sz="2400" dirty="0">
                <a:solidFill>
                  <a:schemeClr val="tx1">
                    <a:lumMod val="65000"/>
                    <a:lumOff val="35000"/>
                  </a:schemeClr>
                </a:solidFill>
              </a:rPr>
              <a:t>Wants to live by own rules</a:t>
            </a:r>
          </a:p>
          <a:p>
            <a:pPr marL="342900" indent="-342900">
              <a:buFont typeface="Arial" panose="020B0604020202020204" pitchFamily="34" charset="0"/>
              <a:buChar char="•"/>
            </a:pPr>
            <a:r>
              <a:rPr lang="en-US" sz="2400" dirty="0">
                <a:solidFill>
                  <a:schemeClr val="tx1">
                    <a:lumMod val="65000"/>
                    <a:lumOff val="35000"/>
                  </a:schemeClr>
                </a:solidFill>
              </a:rPr>
              <a:t>Motivated by quality</a:t>
            </a:r>
          </a:p>
          <a:p>
            <a:pPr marL="342900" indent="-342900">
              <a:buFont typeface="Arial" panose="020B0604020202020204" pitchFamily="34" charset="0"/>
              <a:buChar char="•"/>
            </a:pPr>
            <a:r>
              <a:rPr lang="en-US" sz="2400" dirty="0">
                <a:solidFill>
                  <a:schemeClr val="tx1">
                    <a:lumMod val="65000"/>
                    <a:lumOff val="35000"/>
                  </a:schemeClr>
                </a:solidFill>
              </a:rPr>
              <a:t>Willing to splurge on food &amp; alcohol</a:t>
            </a:r>
          </a:p>
          <a:p>
            <a:pPr marL="342900" indent="-342900">
              <a:buFont typeface="Arial" panose="020B0604020202020204" pitchFamily="34" charset="0"/>
              <a:buChar char="•"/>
            </a:pPr>
            <a:endParaRPr lang="en-US" sz="2400" dirty="0">
              <a:solidFill>
                <a:schemeClr val="tx1">
                  <a:lumMod val="65000"/>
                  <a:lumOff val="35000"/>
                </a:schemeClr>
              </a:solidFill>
            </a:endParaRPr>
          </a:p>
        </p:txBody>
      </p:sp>
      <p:sp>
        <p:nvSpPr>
          <p:cNvPr id="13" name="TextBox 12"/>
          <p:cNvSpPr txBox="1"/>
          <p:nvPr/>
        </p:nvSpPr>
        <p:spPr>
          <a:xfrm>
            <a:off x="24831" y="1654166"/>
            <a:ext cx="3237903" cy="3416320"/>
          </a:xfrm>
          <a:prstGeom prst="rect">
            <a:avLst/>
          </a:prstGeom>
          <a:noFill/>
        </p:spPr>
        <p:txBody>
          <a:bodyPr wrap="square" rtlCol="0">
            <a:spAutoFit/>
          </a:bodyPr>
          <a:lstStyle/>
          <a:p>
            <a:pPr algn="ctr"/>
            <a:r>
              <a:rPr lang="en-US" sz="2400" b="1" dirty="0">
                <a:solidFill>
                  <a:schemeClr val="tx1">
                    <a:lumMod val="65000"/>
                    <a:lumOff val="35000"/>
                  </a:schemeClr>
                </a:solidFill>
              </a:rPr>
              <a:t>“Tom &amp; Kathy”</a:t>
            </a:r>
          </a:p>
          <a:p>
            <a:pPr marL="342900" indent="-342900">
              <a:buFont typeface="Arial" panose="020B0604020202020204" pitchFamily="34" charset="0"/>
              <a:buChar char="•"/>
            </a:pPr>
            <a:r>
              <a:rPr lang="en-US" sz="2400" dirty="0">
                <a:solidFill>
                  <a:schemeClr val="tx1">
                    <a:lumMod val="65000"/>
                    <a:lumOff val="35000"/>
                  </a:schemeClr>
                </a:solidFill>
              </a:rPr>
              <a:t>Seek knowledge &amp; curated experiences</a:t>
            </a:r>
          </a:p>
          <a:p>
            <a:pPr marL="342900" indent="-342900">
              <a:buFont typeface="Arial" panose="020B0604020202020204" pitchFamily="34" charset="0"/>
              <a:buChar char="•"/>
            </a:pPr>
            <a:r>
              <a:rPr lang="en-US" sz="2400" dirty="0">
                <a:solidFill>
                  <a:schemeClr val="tx1">
                    <a:lumMod val="65000"/>
                    <a:lumOff val="35000"/>
                  </a:schemeClr>
                </a:solidFill>
              </a:rPr>
              <a:t>Loyal through experience</a:t>
            </a:r>
          </a:p>
          <a:p>
            <a:pPr marL="342900" indent="-342900">
              <a:buFont typeface="Arial" panose="020B0604020202020204" pitchFamily="34" charset="0"/>
              <a:buChar char="•"/>
            </a:pPr>
            <a:r>
              <a:rPr lang="en-US" sz="2400" dirty="0">
                <a:solidFill>
                  <a:schemeClr val="tx1">
                    <a:lumMod val="65000"/>
                    <a:lumOff val="35000"/>
                  </a:schemeClr>
                </a:solidFill>
              </a:rPr>
              <a:t>Highly value comfort &amp; quality of life</a:t>
            </a:r>
          </a:p>
          <a:p>
            <a:pPr marL="342900" indent="-342900">
              <a:buFont typeface="Arial" panose="020B0604020202020204" pitchFamily="34" charset="0"/>
              <a:buChar char="•"/>
            </a:pPr>
            <a:r>
              <a:rPr lang="en-US" sz="2400" dirty="0">
                <a:solidFill>
                  <a:schemeClr val="tx1">
                    <a:lumMod val="65000"/>
                    <a:lumOff val="35000"/>
                  </a:schemeClr>
                </a:solidFill>
              </a:rPr>
              <a:t>Planning for an active retirement</a:t>
            </a:r>
          </a:p>
        </p:txBody>
      </p:sp>
    </p:spTree>
    <p:extLst>
      <p:ext uri="{BB962C8B-B14F-4D97-AF65-F5344CB8AC3E}">
        <p14:creationId xmlns:p14="http://schemas.microsoft.com/office/powerpoint/2010/main" val="32968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4133" t="3768" r="5124" b="5401"/>
          <a:stretch/>
        </p:blipFill>
        <p:spPr bwMode="auto">
          <a:xfrm>
            <a:off x="156016" y="1126960"/>
            <a:ext cx="2769885" cy="23690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Gill Sans MT" charset="0"/>
              </a:rPr>
              <a:t>Marketing Wine</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5"/>
          <a:srcRect l="5096" t="8024" r="9557" b="9177"/>
          <a:stretch/>
        </p:blipFill>
        <p:spPr>
          <a:xfrm rot="5400000">
            <a:off x="2036450" y="2076231"/>
            <a:ext cx="3962673" cy="288326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6"/>
          <a:srcRect l="23951" t="12799" r="44851" b="41440"/>
          <a:stretch/>
        </p:blipFill>
        <p:spPr>
          <a:xfrm rot="5400000">
            <a:off x="392922" y="4087161"/>
            <a:ext cx="2392010" cy="2631466"/>
          </a:xfrm>
          <a:prstGeom prst="rect">
            <a:avLst/>
          </a:prstGeom>
          <a:effectLst>
            <a:outerShdw blurRad="50800" dist="38100" dir="2700000" algn="tl" rotWithShape="0">
              <a:prstClr val="black">
                <a:alpha val="40000"/>
              </a:prstClr>
            </a:outerShdw>
          </a:effectLst>
        </p:spPr>
      </p:pic>
      <p:pic>
        <p:nvPicPr>
          <p:cNvPr id="12" name="Picture 11" descr="A close up of a sign&#10;&#10;Description generated with very high confidence">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7777" t="3554" r="14084" b="14625"/>
          <a:stretch/>
        </p:blipFill>
        <p:spPr>
          <a:xfrm>
            <a:off x="8589834" y="491067"/>
            <a:ext cx="3136124" cy="4378465"/>
          </a:xfrm>
          <a:prstGeom prst="rect">
            <a:avLst/>
          </a:prstGeom>
          <a:ln>
            <a:noFill/>
          </a:ln>
          <a:effectLst>
            <a:outerShdw blurRad="63500" sx="102000" sy="102000" algn="ctr" rotWithShape="0">
              <a:prstClr val="black">
                <a:alpha val="40000"/>
              </a:prstClr>
            </a:outerShdw>
          </a:effectLst>
        </p:spPr>
      </p:pic>
      <p:sp>
        <p:nvSpPr>
          <p:cNvPr id="14" name="TextBox 13"/>
          <p:cNvSpPr txBox="1"/>
          <p:nvPr/>
        </p:nvSpPr>
        <p:spPr>
          <a:xfrm>
            <a:off x="3133175" y="5630946"/>
            <a:ext cx="2039873" cy="707886"/>
          </a:xfrm>
          <a:prstGeom prst="rect">
            <a:avLst/>
          </a:prstGeom>
          <a:noFill/>
        </p:spPr>
        <p:txBody>
          <a:bodyPr wrap="square" rtlCol="0">
            <a:spAutoFit/>
          </a:bodyPr>
          <a:lstStyle/>
          <a:p>
            <a:pPr algn="ctr"/>
            <a:r>
              <a:rPr lang="en-US" sz="2000" b="1" kern="0" dirty="0">
                <a:solidFill>
                  <a:schemeClr val="bg1">
                    <a:lumMod val="50000"/>
                  </a:schemeClr>
                </a:solidFill>
                <a:latin typeface="Calibri" pitchFamily="34" charset="0"/>
                <a:cs typeface="Calibri" pitchFamily="34" charset="0"/>
              </a:rPr>
              <a:t>In-store Experience</a:t>
            </a:r>
          </a:p>
        </p:txBody>
      </p:sp>
      <p:sp>
        <p:nvSpPr>
          <p:cNvPr id="15" name="TextBox 14"/>
          <p:cNvSpPr txBox="1"/>
          <p:nvPr/>
        </p:nvSpPr>
        <p:spPr>
          <a:xfrm>
            <a:off x="9192439" y="4956017"/>
            <a:ext cx="2039873" cy="400110"/>
          </a:xfrm>
          <a:prstGeom prst="rect">
            <a:avLst/>
          </a:prstGeom>
          <a:noFill/>
        </p:spPr>
        <p:txBody>
          <a:bodyPr wrap="square" rtlCol="0">
            <a:spAutoFit/>
          </a:bodyPr>
          <a:lstStyle/>
          <a:p>
            <a:pPr algn="ctr"/>
            <a:r>
              <a:rPr lang="en-US" sz="2000" b="1" kern="0" dirty="0">
                <a:solidFill>
                  <a:schemeClr val="bg1">
                    <a:lumMod val="50000"/>
                  </a:schemeClr>
                </a:solidFill>
                <a:latin typeface="Calibri" pitchFamily="34" charset="0"/>
                <a:cs typeface="Calibri" pitchFamily="34" charset="0"/>
              </a:rPr>
              <a:t>Billboards</a:t>
            </a:r>
          </a:p>
        </p:txBody>
      </p:sp>
      <p:pic>
        <p:nvPicPr>
          <p:cNvPr id="9" name="Picture 8"/>
          <p:cNvPicPr>
            <a:picLocks noChangeAspect="1"/>
          </p:cNvPicPr>
          <p:nvPr/>
        </p:nvPicPr>
        <p:blipFill rotWithShape="1">
          <a:blip r:embed="rId9"/>
          <a:srcRect l="1248" t="1938" r="1340" b="1728"/>
          <a:stretch/>
        </p:blipFill>
        <p:spPr>
          <a:xfrm>
            <a:off x="5787003" y="2272043"/>
            <a:ext cx="3077853" cy="3902459"/>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6305992" y="6328911"/>
            <a:ext cx="2039873" cy="400110"/>
          </a:xfrm>
          <a:prstGeom prst="rect">
            <a:avLst/>
          </a:prstGeom>
          <a:noFill/>
        </p:spPr>
        <p:txBody>
          <a:bodyPr wrap="square" rtlCol="0">
            <a:spAutoFit/>
          </a:bodyPr>
          <a:lstStyle/>
          <a:p>
            <a:pPr algn="ctr"/>
            <a:r>
              <a:rPr lang="en-US" sz="2000" b="1" kern="0" dirty="0">
                <a:solidFill>
                  <a:schemeClr val="bg1">
                    <a:lumMod val="50000"/>
                  </a:schemeClr>
                </a:solidFill>
                <a:latin typeface="Calibri" pitchFamily="34" charset="0"/>
                <a:cs typeface="Calibri" pitchFamily="34" charset="0"/>
              </a:rPr>
              <a:t>Print Advertising</a:t>
            </a:r>
          </a:p>
        </p:txBody>
      </p:sp>
      <p:sp>
        <p:nvSpPr>
          <p:cNvPr id="13" name="TextBox 12"/>
          <p:cNvSpPr txBox="1"/>
          <p:nvPr/>
        </p:nvSpPr>
        <p:spPr>
          <a:xfrm>
            <a:off x="9678189" y="5821079"/>
            <a:ext cx="2587999" cy="1015663"/>
          </a:xfrm>
          <a:prstGeom prst="rect">
            <a:avLst/>
          </a:prstGeom>
          <a:noFill/>
        </p:spPr>
        <p:txBody>
          <a:bodyPr wrap="square" rtlCol="0">
            <a:spAutoFit/>
          </a:bodyPr>
          <a:lstStyle/>
          <a:p>
            <a:pPr algn="ctr"/>
            <a:r>
              <a:rPr lang="en-US" sz="2000" b="1" kern="0" dirty="0">
                <a:solidFill>
                  <a:schemeClr val="bg1">
                    <a:lumMod val="50000"/>
                  </a:schemeClr>
                </a:solidFill>
                <a:latin typeface="Calibri" pitchFamily="34" charset="0"/>
                <a:cs typeface="Calibri" pitchFamily="34" charset="0"/>
              </a:rPr>
              <a:t>As well as…</a:t>
            </a:r>
          </a:p>
          <a:p>
            <a:pPr algn="ctr"/>
            <a:r>
              <a:rPr lang="en-US" sz="2000" b="1" kern="0" dirty="0">
                <a:solidFill>
                  <a:schemeClr val="bg1">
                    <a:lumMod val="50000"/>
                  </a:schemeClr>
                </a:solidFill>
                <a:latin typeface="Calibri" pitchFamily="34" charset="0"/>
                <a:cs typeface="Calibri" pitchFamily="34" charset="0"/>
              </a:rPr>
              <a:t>Partnerships, Radio, On-Menu, etc...</a:t>
            </a:r>
          </a:p>
        </p:txBody>
      </p:sp>
    </p:spTree>
    <p:extLst>
      <p:ext uri="{BB962C8B-B14F-4D97-AF65-F5344CB8AC3E}">
        <p14:creationId xmlns:p14="http://schemas.microsoft.com/office/powerpoint/2010/main" val="312015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464225" y="2748088"/>
            <a:ext cx="7772400"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250" dirty="0">
                <a:solidFill>
                  <a:schemeClr val="tx1">
                    <a:lumMod val="50000"/>
                    <a:lumOff val="50000"/>
                  </a:schemeClr>
                </a:solidFill>
                <a:ea typeface="+mn-ea"/>
              </a:rPr>
              <a:t>SUSTAINABILITY IN WINE</a:t>
            </a:r>
          </a:p>
        </p:txBody>
      </p:sp>
      <p:cxnSp>
        <p:nvCxnSpPr>
          <p:cNvPr id="5" name="Straight Connector 4"/>
          <p:cNvCxnSpPr/>
          <p:nvPr/>
        </p:nvCxnSpPr>
        <p:spPr bwMode="auto">
          <a:xfrm>
            <a:off x="5878295" y="2367089"/>
            <a:ext cx="0" cy="2232025"/>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p:spPr>
      </p:cxnSp>
      <p:pic>
        <p:nvPicPr>
          <p:cNvPr id="6" name="Picture 5"/>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924723" y="2590397"/>
            <a:ext cx="2615012" cy="1644823"/>
          </a:xfrm>
          <a:prstGeom prst="rect">
            <a:avLst/>
          </a:prstGeom>
        </p:spPr>
      </p:pic>
    </p:spTree>
    <p:extLst>
      <p:ext uri="{BB962C8B-B14F-4D97-AF65-F5344CB8AC3E}">
        <p14:creationId xmlns:p14="http://schemas.microsoft.com/office/powerpoint/2010/main" val="199724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s3.amazonaws.com/lowres.cartoonstock.com/animals-climate-climate_change-changing_climate-icecaps-ice_caps-dcln186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023" y="647122"/>
            <a:ext cx="4023360" cy="556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80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How did we get here?</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2050" name="Picture 2" descr="http://2.bp.blogspot.com/-xIYnu1v8Otc/VQeGBMgZNwI/AAAAAAAADh0/2WrwaS42Czg/s1600/Schwarzenegger-signing-AB32-27Sep2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372" y="1058333"/>
            <a:ext cx="7639627" cy="509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9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1" y="-12526"/>
            <a:ext cx="951420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Our Sustainability Awards: Leading the Industry</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189" y="1648183"/>
            <a:ext cx="1825717" cy="2272678"/>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18" r="100000">
                        <a14:foregroundMark x1="41135" y1="13081" x2="71395" y2="75436"/>
                        <a14:foregroundMark x1="71040" y1="50291" x2="22931" y2="50291"/>
                        <a14:foregroundMark x1="71395" y1="37791" x2="24113" y2="37209"/>
                        <a14:foregroundMark x1="74823" y1="56395" x2="36525" y2="55959"/>
                        <a14:foregroundMark x1="27896" y1="30233" x2="55083" y2="44767"/>
                        <a14:foregroundMark x1="27069" y1="46657" x2="54019" y2="12645"/>
                        <a14:foregroundMark x1="39598" y1="48983" x2="30851" y2="26163"/>
                        <a14:foregroundMark x1="97045" y1="77616" x2="4965" y2="78924"/>
                        <a14:foregroundMark x1="4255" y1="70640" x2="22813" y2="86919"/>
                        <a14:foregroundMark x1="2364" y1="87791" x2="21986" y2="76599"/>
                        <a14:foregroundMark x1="97754" y1="87355" x2="82270" y2="77616"/>
                      </a14:backgroundRemoval>
                    </a14:imgEffect>
                  </a14:imgLayer>
                </a14:imgProps>
              </a:ext>
              <a:ext uri="{28A0092B-C50C-407E-A947-70E740481C1C}">
                <a14:useLocalDpi xmlns:a14="http://schemas.microsoft.com/office/drawing/2010/main" val="0"/>
              </a:ext>
            </a:extLst>
          </a:blip>
          <a:stretch>
            <a:fillRect/>
          </a:stretch>
        </p:blipFill>
        <p:spPr>
          <a:xfrm>
            <a:off x="1165331" y="1468428"/>
            <a:ext cx="2566148" cy="208582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2048" y="4364838"/>
            <a:ext cx="4482845" cy="134485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0072" y="3963158"/>
            <a:ext cx="2139823" cy="2148214"/>
          </a:xfrm>
          <a:prstGeom prst="rect">
            <a:avLst/>
          </a:prstGeom>
        </p:spPr>
      </p:pic>
      <p:pic>
        <p:nvPicPr>
          <p:cNvPr id="12" name="Picture 2" descr="http://www.parkpointhealthclub.com/wp-content/uploads/2017/08/BPTWAward201520162017SQ.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8763" y="1539611"/>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1" y="-12526"/>
            <a:ext cx="951420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Current KJ Sustainability Messaging (Rebecca &amp; Julien)</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7129" b="6238"/>
          <a:stretch/>
        </p:blipFill>
        <p:spPr>
          <a:xfrm>
            <a:off x="0" y="-12526"/>
            <a:ext cx="12192000" cy="7262391"/>
          </a:xfrm>
          <a:prstGeom prst="rect">
            <a:avLst/>
          </a:prstGeom>
        </p:spPr>
      </p:pic>
      <p:sp>
        <p:nvSpPr>
          <p:cNvPr id="7" name="Rectangle 7"/>
          <p:cNvSpPr/>
          <p:nvPr/>
        </p:nvSpPr>
        <p:spPr>
          <a:xfrm>
            <a:off x="8558567" y="1362663"/>
            <a:ext cx="3772399" cy="821718"/>
          </a:xfrm>
          <a:custGeom>
            <a:avLst/>
            <a:gdLst>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1125186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641267 w 3384468"/>
              <a:gd name="connsiteY4" fmla="*/ 1232064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317615 w 3384468"/>
              <a:gd name="connsiteY4" fmla="*/ 1194622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185179 w 3384468"/>
              <a:gd name="connsiteY4" fmla="*/ 1138460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468" h="2265218">
                <a:moveTo>
                  <a:pt x="0" y="0"/>
                </a:moveTo>
                <a:lnTo>
                  <a:pt x="3384468" y="0"/>
                </a:lnTo>
                <a:lnTo>
                  <a:pt x="3384468" y="2265218"/>
                </a:lnTo>
                <a:lnTo>
                  <a:pt x="0" y="2265218"/>
                </a:lnTo>
                <a:lnTo>
                  <a:pt x="0"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Ins="365760" rtlCol="0" anchor="ctr"/>
          <a:lstStyle/>
          <a:p>
            <a:pPr marL="457200"/>
            <a:r>
              <a:rPr lang="en-US" sz="3200" b="1" dirty="0">
                <a:solidFill>
                  <a:srgbClr val="232323"/>
                </a:solidFill>
              </a:rPr>
              <a:t>PEOPLE FIRST</a:t>
            </a:r>
          </a:p>
        </p:txBody>
      </p:sp>
    </p:spTree>
    <p:extLst>
      <p:ext uri="{BB962C8B-B14F-4D97-AF65-F5344CB8AC3E}">
        <p14:creationId xmlns:p14="http://schemas.microsoft.com/office/powerpoint/2010/main" val="396306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1" y="-12526"/>
            <a:ext cx="10306313"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Outline</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1193038" y="1985942"/>
            <a:ext cx="7061972" cy="2790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endParaRPr lang="en-US" sz="2000" kern="0" dirty="0">
              <a:solidFill>
                <a:schemeClr val="bg1">
                  <a:lumMod val="50000"/>
                </a:schemeClr>
              </a:solidFill>
              <a:latin typeface="Calibri" pitchFamily="34" charset="0"/>
              <a:ea typeface="+mn-ea"/>
              <a:cs typeface="Calibri" pitchFamily="34" charset="0"/>
            </a:endParaRPr>
          </a:p>
        </p:txBody>
      </p:sp>
      <p:sp>
        <p:nvSpPr>
          <p:cNvPr id="6" name="Title 1"/>
          <p:cNvSpPr txBox="1">
            <a:spLocks/>
          </p:cNvSpPr>
          <p:nvPr/>
        </p:nvSpPr>
        <p:spPr>
          <a:xfrm>
            <a:off x="1372213" y="1387784"/>
            <a:ext cx="8792307" cy="39865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cs typeface="Calibri" pitchFamily="34" charset="0"/>
              </a:rPr>
              <a:t>Wine Industry 101</a:t>
            </a:r>
          </a:p>
          <a:p>
            <a:pPr marL="285750" indent="-285750">
              <a:buFont typeface="Arial" panose="020B0604020202020204" pitchFamily="34" charset="0"/>
              <a:buChar char="•"/>
            </a:pPr>
            <a:endParaRPr lang="en-US" sz="24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cs typeface="Calibri" pitchFamily="34" charset="0"/>
              </a:rPr>
              <a:t>Intro to Kendall-Jackson</a:t>
            </a:r>
          </a:p>
          <a:p>
            <a:pPr marL="285750" indent="-285750">
              <a:buFont typeface="Arial" panose="020B0604020202020204" pitchFamily="34" charset="0"/>
              <a:buChar char="•"/>
            </a:pPr>
            <a:endParaRPr lang="en-US" sz="24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rPr>
              <a:t>Sustainability in the Wine Industry</a:t>
            </a:r>
          </a:p>
          <a:p>
            <a:pPr marL="285750" indent="-285750">
              <a:buFont typeface="Arial" panose="020B0604020202020204" pitchFamily="34" charset="0"/>
              <a:buChar char="•"/>
            </a:pPr>
            <a:endParaRPr lang="en-US" sz="2400" kern="0" dirty="0">
              <a:solidFill>
                <a:schemeClr val="bg1">
                  <a:lumMod val="50000"/>
                </a:schemeClr>
              </a:solidFill>
              <a:latin typeface="Calibri" pitchFamily="34" charset="0"/>
              <a:ea typeface="+mn-ea"/>
            </a:endParaRPr>
          </a:p>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rPr>
              <a:t>How is Kendall-Jackson leading the charge?</a:t>
            </a:r>
          </a:p>
          <a:p>
            <a:pPr marL="285750" indent="-285750">
              <a:buFont typeface="Arial" panose="020B0604020202020204" pitchFamily="34" charset="0"/>
              <a:buChar char="•"/>
            </a:pPr>
            <a:endParaRPr lang="en-US" sz="2400" kern="0" dirty="0">
              <a:solidFill>
                <a:schemeClr val="bg1">
                  <a:lumMod val="50000"/>
                </a:schemeClr>
              </a:solidFill>
              <a:latin typeface="Calibri" pitchFamily="34" charset="0"/>
              <a:ea typeface="+mn-ea"/>
            </a:endParaRPr>
          </a:p>
          <a:p>
            <a:pPr marL="285750" indent="-285750">
              <a:buFont typeface="Arial" panose="020B0604020202020204" pitchFamily="34" charset="0"/>
              <a:buChar char="•"/>
            </a:pPr>
            <a:r>
              <a:rPr lang="en-US" sz="2400" dirty="0">
                <a:solidFill>
                  <a:srgbClr val="7F7F7F"/>
                </a:solidFill>
                <a:latin typeface="Calibri"/>
              </a:rPr>
              <a:t>Case Competition Launch</a:t>
            </a:r>
          </a:p>
          <a:p>
            <a:pPr marL="285750" indent="-285750">
              <a:buFont typeface="Arial" panose="020B0604020202020204" pitchFamily="34" charset="0"/>
              <a:buChar char="•"/>
            </a:pPr>
            <a:endParaRPr lang="en-US" sz="2400" kern="0" dirty="0">
              <a:solidFill>
                <a:srgbClr val="7F7F7F"/>
              </a:solidFill>
              <a:latin typeface="Calibri"/>
              <a:ea typeface="+mn-ea"/>
            </a:endParaRPr>
          </a:p>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rPr>
              <a:t>Interactive Activity: How do we market K-J as a sustainable winery?</a:t>
            </a:r>
            <a:br>
              <a:rPr lang="en-US" sz="4800" dirty="0"/>
            </a:br>
            <a:endParaRPr lang="en-US" sz="2000" b="1" i="1" dirty="0">
              <a:solidFill>
                <a:srgbClr val="424242"/>
              </a:solidFill>
              <a:latin typeface="Gill Sans MT" charset="0"/>
              <a:ea typeface="Gill Sans MT" charset="0"/>
              <a:cs typeface="Gill Sans MT" charset="0"/>
            </a:endParaRPr>
          </a:p>
        </p:txBody>
      </p:sp>
    </p:spTree>
    <p:extLst>
      <p:ext uri="{BB962C8B-B14F-4D97-AF65-F5344CB8AC3E}">
        <p14:creationId xmlns:p14="http://schemas.microsoft.com/office/powerpoint/2010/main" val="350693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1" y="-12526"/>
            <a:ext cx="951420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Current Wine Sustainability Certifications</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19027" b="4533"/>
          <a:stretch/>
        </p:blipFill>
        <p:spPr>
          <a:xfrm>
            <a:off x="0" y="-12526"/>
            <a:ext cx="12256655" cy="6870526"/>
          </a:xfrm>
          <a:prstGeom prst="rect">
            <a:avLst/>
          </a:prstGeom>
        </p:spPr>
      </p:pic>
      <p:sp>
        <p:nvSpPr>
          <p:cNvPr id="18" name="Rectangle 7"/>
          <p:cNvSpPr/>
          <p:nvPr/>
        </p:nvSpPr>
        <p:spPr>
          <a:xfrm>
            <a:off x="0" y="3891221"/>
            <a:ext cx="3670017" cy="610096"/>
          </a:xfrm>
          <a:custGeom>
            <a:avLst/>
            <a:gdLst>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1125186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641267 w 3384468"/>
              <a:gd name="connsiteY4" fmla="*/ 1232064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317615 w 3384468"/>
              <a:gd name="connsiteY4" fmla="*/ 1194622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185179 w 3384468"/>
              <a:gd name="connsiteY4" fmla="*/ 1138460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468" h="2265218">
                <a:moveTo>
                  <a:pt x="0" y="0"/>
                </a:moveTo>
                <a:lnTo>
                  <a:pt x="3384468" y="0"/>
                </a:lnTo>
                <a:lnTo>
                  <a:pt x="3384468" y="2265218"/>
                </a:lnTo>
                <a:lnTo>
                  <a:pt x="0" y="2265218"/>
                </a:lnTo>
                <a:lnTo>
                  <a:pt x="0"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Ins="365760" rtlCol="0" anchor="ctr"/>
          <a:lstStyle/>
          <a:p>
            <a:pPr marL="457200"/>
            <a:r>
              <a:rPr lang="en-US" sz="3200" b="1" dirty="0">
                <a:solidFill>
                  <a:srgbClr val="232323"/>
                </a:solidFill>
              </a:rPr>
              <a:t>LAND MATTERS</a:t>
            </a:r>
          </a:p>
        </p:txBody>
      </p:sp>
      <p:pic>
        <p:nvPicPr>
          <p:cNvPr id="7" name="Picture 4" descr="http://www.sipcertified.org/wp-content/uploads/2015/04/sip_seal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5144" y="65659"/>
            <a:ext cx="1332931" cy="1332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livecertified.org/sites/default/files/logos/LIVE-Master-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0683" y="-20234"/>
            <a:ext cx="998128" cy="1504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9522730" y="112347"/>
            <a:ext cx="2669270" cy="1239556"/>
          </a:xfrm>
          <a:prstGeom prst="rect">
            <a:avLst/>
          </a:prstGeom>
        </p:spPr>
      </p:pic>
    </p:spTree>
    <p:extLst>
      <p:ext uri="{BB962C8B-B14F-4D97-AF65-F5344CB8AC3E}">
        <p14:creationId xmlns:p14="http://schemas.microsoft.com/office/powerpoint/2010/main" val="55248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1" y="-12526"/>
            <a:ext cx="951420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Current Wine Sustainability Certifications</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713692"/>
            <a:ext cx="12339782" cy="9049174"/>
          </a:xfrm>
          <a:prstGeom prst="rect">
            <a:avLst/>
          </a:prstGeom>
        </p:spPr>
      </p:pic>
      <p:sp>
        <p:nvSpPr>
          <p:cNvPr id="8" name="Rectangle 7"/>
          <p:cNvSpPr/>
          <p:nvPr/>
        </p:nvSpPr>
        <p:spPr>
          <a:xfrm>
            <a:off x="-63350" y="1253673"/>
            <a:ext cx="4447715" cy="565708"/>
          </a:xfrm>
          <a:custGeom>
            <a:avLst/>
            <a:gdLst>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1125186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641267 w 3384468"/>
              <a:gd name="connsiteY4" fmla="*/ 1232064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317615 w 3384468"/>
              <a:gd name="connsiteY4" fmla="*/ 1194622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185179 w 3384468"/>
              <a:gd name="connsiteY4" fmla="*/ 1138460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468" h="2265218">
                <a:moveTo>
                  <a:pt x="0" y="0"/>
                </a:moveTo>
                <a:lnTo>
                  <a:pt x="3384468" y="0"/>
                </a:lnTo>
                <a:lnTo>
                  <a:pt x="3384468" y="2265218"/>
                </a:lnTo>
                <a:lnTo>
                  <a:pt x="0" y="2265218"/>
                </a:lnTo>
                <a:lnTo>
                  <a:pt x="0"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Ins="365760" rtlCol="0" anchor="ctr"/>
          <a:lstStyle/>
          <a:p>
            <a:pPr marL="457200"/>
            <a:r>
              <a:rPr lang="en-US" sz="3200" b="1" dirty="0">
                <a:solidFill>
                  <a:srgbClr val="232323"/>
                </a:solidFill>
              </a:rPr>
              <a:t>SAVING EVERY DROP</a:t>
            </a:r>
          </a:p>
        </p:txBody>
      </p:sp>
    </p:spTree>
    <p:extLst>
      <p:ext uri="{BB962C8B-B14F-4D97-AF65-F5344CB8AC3E}">
        <p14:creationId xmlns:p14="http://schemas.microsoft.com/office/powerpoint/2010/main" val="268147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1" y="-12526"/>
            <a:ext cx="951420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Current Wine Sustainability Certifications</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526"/>
            <a:ext cx="12192000" cy="8128000"/>
          </a:xfrm>
          <a:prstGeom prst="rect">
            <a:avLst/>
          </a:prstGeom>
        </p:spPr>
      </p:pic>
      <p:sp>
        <p:nvSpPr>
          <p:cNvPr id="10" name="Rectangle 7"/>
          <p:cNvSpPr/>
          <p:nvPr/>
        </p:nvSpPr>
        <p:spPr>
          <a:xfrm>
            <a:off x="7111015" y="1157751"/>
            <a:ext cx="5154636" cy="671050"/>
          </a:xfrm>
          <a:custGeom>
            <a:avLst/>
            <a:gdLst>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1125186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641267 w 3384468"/>
              <a:gd name="connsiteY4" fmla="*/ 1232064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317615 w 3384468"/>
              <a:gd name="connsiteY4" fmla="*/ 1194622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185179 w 3384468"/>
              <a:gd name="connsiteY4" fmla="*/ 1138460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468" h="2265218">
                <a:moveTo>
                  <a:pt x="0" y="0"/>
                </a:moveTo>
                <a:lnTo>
                  <a:pt x="3384468" y="0"/>
                </a:lnTo>
                <a:lnTo>
                  <a:pt x="3384468" y="2265218"/>
                </a:lnTo>
                <a:lnTo>
                  <a:pt x="0" y="2265218"/>
                </a:lnTo>
                <a:lnTo>
                  <a:pt x="0"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Ins="365760" rtlCol="0" anchor="ctr"/>
          <a:lstStyle/>
          <a:p>
            <a:pPr marL="457200"/>
            <a:r>
              <a:rPr lang="en-US" sz="3200" b="1" dirty="0">
                <a:solidFill>
                  <a:srgbClr val="232323"/>
                </a:solidFill>
              </a:rPr>
              <a:t>POWERING THE FUTURE</a:t>
            </a:r>
          </a:p>
        </p:txBody>
      </p:sp>
    </p:spTree>
    <p:extLst>
      <p:ext uri="{BB962C8B-B14F-4D97-AF65-F5344CB8AC3E}">
        <p14:creationId xmlns:p14="http://schemas.microsoft.com/office/powerpoint/2010/main" val="61812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1" y="-12526"/>
            <a:ext cx="951420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Current Wine Sustainability Certifications</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1" y="-2136811"/>
            <a:ext cx="12265651" cy="8994811"/>
          </a:xfrm>
          <a:prstGeom prst="rect">
            <a:avLst/>
          </a:prstGeom>
        </p:spPr>
      </p:pic>
      <p:sp>
        <p:nvSpPr>
          <p:cNvPr id="10" name="Rectangle 7"/>
          <p:cNvSpPr/>
          <p:nvPr/>
        </p:nvSpPr>
        <p:spPr>
          <a:xfrm>
            <a:off x="6622991" y="3523404"/>
            <a:ext cx="5642659" cy="636866"/>
          </a:xfrm>
          <a:custGeom>
            <a:avLst/>
            <a:gdLst>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1125186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641267 w 3384468"/>
              <a:gd name="connsiteY4" fmla="*/ 1232064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317615 w 3384468"/>
              <a:gd name="connsiteY4" fmla="*/ 1194622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185179 w 3384468"/>
              <a:gd name="connsiteY4" fmla="*/ 1138460 h 2265218"/>
              <a:gd name="connsiteX5" fmla="*/ 0 w 3384468"/>
              <a:gd name="connsiteY5" fmla="*/ 0 h 2265218"/>
              <a:gd name="connsiteX0" fmla="*/ 0 w 3384468"/>
              <a:gd name="connsiteY0" fmla="*/ 0 h 2265218"/>
              <a:gd name="connsiteX1" fmla="*/ 3384468 w 3384468"/>
              <a:gd name="connsiteY1" fmla="*/ 0 h 2265218"/>
              <a:gd name="connsiteX2" fmla="*/ 3384468 w 3384468"/>
              <a:gd name="connsiteY2" fmla="*/ 2265218 h 2265218"/>
              <a:gd name="connsiteX3" fmla="*/ 0 w 3384468"/>
              <a:gd name="connsiteY3" fmla="*/ 2265218 h 2265218"/>
              <a:gd name="connsiteX4" fmla="*/ 0 w 3384468"/>
              <a:gd name="connsiteY4" fmla="*/ 0 h 226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468" h="2265218">
                <a:moveTo>
                  <a:pt x="0" y="0"/>
                </a:moveTo>
                <a:lnTo>
                  <a:pt x="3384468" y="0"/>
                </a:lnTo>
                <a:lnTo>
                  <a:pt x="3384468" y="2265218"/>
                </a:lnTo>
                <a:lnTo>
                  <a:pt x="0" y="2265218"/>
                </a:lnTo>
                <a:lnTo>
                  <a:pt x="0"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Ins="365760" rtlCol="0" anchor="ctr"/>
          <a:lstStyle/>
          <a:p>
            <a:pPr marL="457200"/>
            <a:r>
              <a:rPr lang="en-US" sz="3200" b="1" dirty="0">
                <a:solidFill>
                  <a:srgbClr val="232323"/>
                </a:solidFill>
              </a:rPr>
              <a:t>WASTE DIVERSION EFFORTS</a:t>
            </a:r>
          </a:p>
        </p:txBody>
      </p:sp>
    </p:spTree>
    <p:extLst>
      <p:ext uri="{BB962C8B-B14F-4D97-AF65-F5344CB8AC3E}">
        <p14:creationId xmlns:p14="http://schemas.microsoft.com/office/powerpoint/2010/main" val="263747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18008" y="1781548"/>
            <a:ext cx="3691111" cy="4783596"/>
          </a:xfrm>
          <a:prstGeom prst="rect">
            <a:avLst/>
          </a:prstGeom>
        </p:spPr>
      </p:pic>
      <p:sp>
        <p:nvSpPr>
          <p:cNvPr id="6" name="Freeform 16"/>
          <p:cNvSpPr>
            <a:spLocks/>
          </p:cNvSpPr>
          <p:nvPr/>
        </p:nvSpPr>
        <p:spPr bwMode="auto">
          <a:xfrm>
            <a:off x="5999148" y="993359"/>
            <a:ext cx="5091203" cy="838200"/>
          </a:xfrm>
          <a:custGeom>
            <a:avLst/>
            <a:gdLst>
              <a:gd name="T0" fmla="*/ 494 w 3829"/>
              <a:gd name="T1" fmla="*/ 35 h 1062"/>
              <a:gd name="T2" fmla="*/ 632 w 3829"/>
              <a:gd name="T3" fmla="*/ 26 h 1062"/>
              <a:gd name="T4" fmla="*/ 713 w 3829"/>
              <a:gd name="T5" fmla="*/ 26 h 1062"/>
              <a:gd name="T6" fmla="*/ 966 w 3829"/>
              <a:gd name="T7" fmla="*/ 17 h 1062"/>
              <a:gd name="T8" fmla="*/ 1115 w 3829"/>
              <a:gd name="T9" fmla="*/ 26 h 1062"/>
              <a:gd name="T10" fmla="*/ 1242 w 3829"/>
              <a:gd name="T11" fmla="*/ 43 h 1062"/>
              <a:gd name="T12" fmla="*/ 1391 w 3829"/>
              <a:gd name="T13" fmla="*/ 17 h 1062"/>
              <a:gd name="T14" fmla="*/ 1540 w 3829"/>
              <a:gd name="T15" fmla="*/ 26 h 1062"/>
              <a:gd name="T16" fmla="*/ 1678 w 3829"/>
              <a:gd name="T17" fmla="*/ 43 h 1062"/>
              <a:gd name="T18" fmla="*/ 1874 w 3829"/>
              <a:gd name="T19" fmla="*/ 26 h 1062"/>
              <a:gd name="T20" fmla="*/ 2000 w 3829"/>
              <a:gd name="T21" fmla="*/ 35 h 1062"/>
              <a:gd name="T22" fmla="*/ 2104 w 3829"/>
              <a:gd name="T23" fmla="*/ 52 h 1062"/>
              <a:gd name="T24" fmla="*/ 2253 w 3829"/>
              <a:gd name="T25" fmla="*/ 60 h 1062"/>
              <a:gd name="T26" fmla="*/ 2368 w 3829"/>
              <a:gd name="T27" fmla="*/ 35 h 1062"/>
              <a:gd name="T28" fmla="*/ 2506 w 3829"/>
              <a:gd name="T29" fmla="*/ 35 h 1062"/>
              <a:gd name="T30" fmla="*/ 2759 w 3829"/>
              <a:gd name="T31" fmla="*/ 17 h 1062"/>
              <a:gd name="T32" fmla="*/ 2897 w 3829"/>
              <a:gd name="T33" fmla="*/ 9 h 1062"/>
              <a:gd name="T34" fmla="*/ 3081 w 3829"/>
              <a:gd name="T35" fmla="*/ 52 h 1062"/>
              <a:gd name="T36" fmla="*/ 3311 w 3829"/>
              <a:gd name="T37" fmla="*/ 35 h 1062"/>
              <a:gd name="T38" fmla="*/ 3552 w 3829"/>
              <a:gd name="T39" fmla="*/ 78 h 1062"/>
              <a:gd name="T40" fmla="*/ 3633 w 3829"/>
              <a:gd name="T41" fmla="*/ 121 h 1062"/>
              <a:gd name="T42" fmla="*/ 3794 w 3829"/>
              <a:gd name="T43" fmla="*/ 190 h 1062"/>
              <a:gd name="T44" fmla="*/ 3782 w 3829"/>
              <a:gd name="T45" fmla="*/ 362 h 1062"/>
              <a:gd name="T46" fmla="*/ 3782 w 3829"/>
              <a:gd name="T47" fmla="*/ 474 h 1062"/>
              <a:gd name="T48" fmla="*/ 3771 w 3829"/>
              <a:gd name="T49" fmla="*/ 595 h 1062"/>
              <a:gd name="T50" fmla="*/ 3805 w 3829"/>
              <a:gd name="T51" fmla="*/ 742 h 1062"/>
              <a:gd name="T52" fmla="*/ 3817 w 3829"/>
              <a:gd name="T53" fmla="*/ 837 h 1062"/>
              <a:gd name="T54" fmla="*/ 3828 w 3829"/>
              <a:gd name="T55" fmla="*/ 932 h 1062"/>
              <a:gd name="T56" fmla="*/ 3805 w 3829"/>
              <a:gd name="T57" fmla="*/ 1018 h 1062"/>
              <a:gd name="T58" fmla="*/ 3702 w 3829"/>
              <a:gd name="T59" fmla="*/ 1035 h 1062"/>
              <a:gd name="T60" fmla="*/ 3552 w 3829"/>
              <a:gd name="T61" fmla="*/ 1026 h 1062"/>
              <a:gd name="T62" fmla="*/ 3449 w 3829"/>
              <a:gd name="T63" fmla="*/ 1026 h 1062"/>
              <a:gd name="T64" fmla="*/ 3184 w 3829"/>
              <a:gd name="T65" fmla="*/ 1018 h 1062"/>
              <a:gd name="T66" fmla="*/ 2920 w 3829"/>
              <a:gd name="T67" fmla="*/ 992 h 1062"/>
              <a:gd name="T68" fmla="*/ 2782 w 3829"/>
              <a:gd name="T69" fmla="*/ 1001 h 1062"/>
              <a:gd name="T70" fmla="*/ 2667 w 3829"/>
              <a:gd name="T71" fmla="*/ 1026 h 1062"/>
              <a:gd name="T72" fmla="*/ 2552 w 3829"/>
              <a:gd name="T73" fmla="*/ 1044 h 1062"/>
              <a:gd name="T74" fmla="*/ 2380 w 3829"/>
              <a:gd name="T75" fmla="*/ 1044 h 1062"/>
              <a:gd name="T76" fmla="*/ 2196 w 3829"/>
              <a:gd name="T77" fmla="*/ 1044 h 1062"/>
              <a:gd name="T78" fmla="*/ 2035 w 3829"/>
              <a:gd name="T79" fmla="*/ 1052 h 1062"/>
              <a:gd name="T80" fmla="*/ 1885 w 3829"/>
              <a:gd name="T81" fmla="*/ 1035 h 1062"/>
              <a:gd name="T82" fmla="*/ 1655 w 3829"/>
              <a:gd name="T83" fmla="*/ 1035 h 1062"/>
              <a:gd name="T84" fmla="*/ 1506 w 3829"/>
              <a:gd name="T85" fmla="*/ 1035 h 1062"/>
              <a:gd name="T86" fmla="*/ 1184 w 3829"/>
              <a:gd name="T87" fmla="*/ 1035 h 1062"/>
              <a:gd name="T88" fmla="*/ 1069 w 3829"/>
              <a:gd name="T89" fmla="*/ 1035 h 1062"/>
              <a:gd name="T90" fmla="*/ 851 w 3829"/>
              <a:gd name="T91" fmla="*/ 1052 h 1062"/>
              <a:gd name="T92" fmla="*/ 563 w 3829"/>
              <a:gd name="T93" fmla="*/ 1009 h 1062"/>
              <a:gd name="T94" fmla="*/ 184 w 3829"/>
              <a:gd name="T95" fmla="*/ 983 h 1062"/>
              <a:gd name="T96" fmla="*/ 46 w 3829"/>
              <a:gd name="T97" fmla="*/ 975 h 1062"/>
              <a:gd name="T98" fmla="*/ 46 w 3829"/>
              <a:gd name="T99" fmla="*/ 871 h 1062"/>
              <a:gd name="T100" fmla="*/ 0 w 3829"/>
              <a:gd name="T101" fmla="*/ 811 h 1062"/>
              <a:gd name="T102" fmla="*/ 46 w 3829"/>
              <a:gd name="T103" fmla="*/ 725 h 1062"/>
              <a:gd name="T104" fmla="*/ 80 w 3829"/>
              <a:gd name="T105" fmla="*/ 621 h 1062"/>
              <a:gd name="T106" fmla="*/ 126 w 3829"/>
              <a:gd name="T107" fmla="*/ 535 h 1062"/>
              <a:gd name="T108" fmla="*/ 161 w 3829"/>
              <a:gd name="T109" fmla="*/ 440 h 1062"/>
              <a:gd name="T110" fmla="*/ 149 w 3829"/>
              <a:gd name="T111" fmla="*/ 336 h 1062"/>
              <a:gd name="T112" fmla="*/ 126 w 3829"/>
              <a:gd name="T113" fmla="*/ 267 h 1062"/>
              <a:gd name="T114" fmla="*/ 80 w 3829"/>
              <a:gd name="T115" fmla="*/ 207 h 1062"/>
              <a:gd name="T116" fmla="*/ 103 w 3829"/>
              <a:gd name="T117" fmla="*/ 129 h 1062"/>
              <a:gd name="T118" fmla="*/ 126 w 3829"/>
              <a:gd name="T119" fmla="*/ 35 h 1062"/>
              <a:gd name="T120" fmla="*/ 241 w 3829"/>
              <a:gd name="T121" fmla="*/ 9 h 1062"/>
              <a:gd name="T122" fmla="*/ 356 w 3829"/>
              <a:gd name="T123" fmla="*/ 9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29" h="1062">
                <a:moveTo>
                  <a:pt x="391" y="26"/>
                </a:moveTo>
                <a:lnTo>
                  <a:pt x="402" y="26"/>
                </a:lnTo>
                <a:lnTo>
                  <a:pt x="425" y="26"/>
                </a:lnTo>
                <a:lnTo>
                  <a:pt x="437" y="26"/>
                </a:lnTo>
                <a:lnTo>
                  <a:pt x="448" y="26"/>
                </a:lnTo>
                <a:lnTo>
                  <a:pt x="460" y="26"/>
                </a:lnTo>
                <a:lnTo>
                  <a:pt x="471" y="35"/>
                </a:lnTo>
                <a:lnTo>
                  <a:pt x="483" y="35"/>
                </a:lnTo>
                <a:lnTo>
                  <a:pt x="494" y="43"/>
                </a:lnTo>
                <a:lnTo>
                  <a:pt x="494" y="35"/>
                </a:lnTo>
                <a:lnTo>
                  <a:pt x="506" y="35"/>
                </a:lnTo>
                <a:lnTo>
                  <a:pt x="517" y="35"/>
                </a:lnTo>
                <a:lnTo>
                  <a:pt x="529" y="35"/>
                </a:lnTo>
                <a:lnTo>
                  <a:pt x="552" y="35"/>
                </a:lnTo>
                <a:lnTo>
                  <a:pt x="575" y="26"/>
                </a:lnTo>
                <a:lnTo>
                  <a:pt x="586" y="26"/>
                </a:lnTo>
                <a:lnTo>
                  <a:pt x="598" y="26"/>
                </a:lnTo>
                <a:lnTo>
                  <a:pt x="609" y="26"/>
                </a:lnTo>
                <a:lnTo>
                  <a:pt x="621" y="26"/>
                </a:lnTo>
                <a:lnTo>
                  <a:pt x="632" y="26"/>
                </a:lnTo>
                <a:lnTo>
                  <a:pt x="632" y="17"/>
                </a:lnTo>
                <a:lnTo>
                  <a:pt x="644" y="17"/>
                </a:lnTo>
                <a:lnTo>
                  <a:pt x="655" y="17"/>
                </a:lnTo>
                <a:lnTo>
                  <a:pt x="655" y="9"/>
                </a:lnTo>
                <a:lnTo>
                  <a:pt x="667" y="17"/>
                </a:lnTo>
                <a:lnTo>
                  <a:pt x="678" y="17"/>
                </a:lnTo>
                <a:lnTo>
                  <a:pt x="690" y="17"/>
                </a:lnTo>
                <a:lnTo>
                  <a:pt x="690" y="26"/>
                </a:lnTo>
                <a:lnTo>
                  <a:pt x="701" y="26"/>
                </a:lnTo>
                <a:lnTo>
                  <a:pt x="713" y="26"/>
                </a:lnTo>
                <a:lnTo>
                  <a:pt x="736" y="26"/>
                </a:lnTo>
                <a:lnTo>
                  <a:pt x="747" y="26"/>
                </a:lnTo>
                <a:lnTo>
                  <a:pt x="759" y="26"/>
                </a:lnTo>
                <a:lnTo>
                  <a:pt x="770" y="26"/>
                </a:lnTo>
                <a:lnTo>
                  <a:pt x="782" y="26"/>
                </a:lnTo>
                <a:lnTo>
                  <a:pt x="816" y="26"/>
                </a:lnTo>
                <a:lnTo>
                  <a:pt x="862" y="17"/>
                </a:lnTo>
                <a:lnTo>
                  <a:pt x="897" y="17"/>
                </a:lnTo>
                <a:lnTo>
                  <a:pt x="931" y="17"/>
                </a:lnTo>
                <a:lnTo>
                  <a:pt x="966" y="17"/>
                </a:lnTo>
                <a:lnTo>
                  <a:pt x="977" y="17"/>
                </a:lnTo>
                <a:lnTo>
                  <a:pt x="989" y="17"/>
                </a:lnTo>
                <a:lnTo>
                  <a:pt x="1012" y="17"/>
                </a:lnTo>
                <a:lnTo>
                  <a:pt x="1023" y="17"/>
                </a:lnTo>
                <a:lnTo>
                  <a:pt x="1035" y="17"/>
                </a:lnTo>
                <a:lnTo>
                  <a:pt x="1058" y="17"/>
                </a:lnTo>
                <a:lnTo>
                  <a:pt x="1069" y="17"/>
                </a:lnTo>
                <a:lnTo>
                  <a:pt x="1081" y="17"/>
                </a:lnTo>
                <a:lnTo>
                  <a:pt x="1104" y="26"/>
                </a:lnTo>
                <a:lnTo>
                  <a:pt x="1115" y="26"/>
                </a:lnTo>
                <a:lnTo>
                  <a:pt x="1127" y="26"/>
                </a:lnTo>
                <a:lnTo>
                  <a:pt x="1150" y="26"/>
                </a:lnTo>
                <a:lnTo>
                  <a:pt x="1161" y="26"/>
                </a:lnTo>
                <a:lnTo>
                  <a:pt x="1184" y="26"/>
                </a:lnTo>
                <a:lnTo>
                  <a:pt x="1196" y="26"/>
                </a:lnTo>
                <a:lnTo>
                  <a:pt x="1207" y="26"/>
                </a:lnTo>
                <a:lnTo>
                  <a:pt x="1207" y="35"/>
                </a:lnTo>
                <a:lnTo>
                  <a:pt x="1219" y="35"/>
                </a:lnTo>
                <a:lnTo>
                  <a:pt x="1230" y="43"/>
                </a:lnTo>
                <a:lnTo>
                  <a:pt x="1242" y="43"/>
                </a:lnTo>
                <a:lnTo>
                  <a:pt x="1253" y="43"/>
                </a:lnTo>
                <a:lnTo>
                  <a:pt x="1265" y="35"/>
                </a:lnTo>
                <a:lnTo>
                  <a:pt x="1299" y="35"/>
                </a:lnTo>
                <a:lnTo>
                  <a:pt x="1310" y="26"/>
                </a:lnTo>
                <a:lnTo>
                  <a:pt x="1322" y="26"/>
                </a:lnTo>
                <a:lnTo>
                  <a:pt x="1333" y="26"/>
                </a:lnTo>
                <a:lnTo>
                  <a:pt x="1345" y="17"/>
                </a:lnTo>
                <a:lnTo>
                  <a:pt x="1356" y="17"/>
                </a:lnTo>
                <a:lnTo>
                  <a:pt x="1379" y="17"/>
                </a:lnTo>
                <a:lnTo>
                  <a:pt x="1391" y="17"/>
                </a:lnTo>
                <a:lnTo>
                  <a:pt x="1402" y="17"/>
                </a:lnTo>
                <a:lnTo>
                  <a:pt x="1414" y="17"/>
                </a:lnTo>
                <a:lnTo>
                  <a:pt x="1437" y="26"/>
                </a:lnTo>
                <a:lnTo>
                  <a:pt x="1460" y="26"/>
                </a:lnTo>
                <a:lnTo>
                  <a:pt x="1483" y="26"/>
                </a:lnTo>
                <a:lnTo>
                  <a:pt x="1494" y="26"/>
                </a:lnTo>
                <a:lnTo>
                  <a:pt x="1506" y="26"/>
                </a:lnTo>
                <a:lnTo>
                  <a:pt x="1517" y="35"/>
                </a:lnTo>
                <a:lnTo>
                  <a:pt x="1529" y="35"/>
                </a:lnTo>
                <a:lnTo>
                  <a:pt x="1540" y="26"/>
                </a:lnTo>
                <a:lnTo>
                  <a:pt x="1552" y="26"/>
                </a:lnTo>
                <a:lnTo>
                  <a:pt x="1563" y="26"/>
                </a:lnTo>
                <a:lnTo>
                  <a:pt x="1575" y="26"/>
                </a:lnTo>
                <a:lnTo>
                  <a:pt x="1598" y="35"/>
                </a:lnTo>
                <a:lnTo>
                  <a:pt x="1609" y="35"/>
                </a:lnTo>
                <a:lnTo>
                  <a:pt x="1632" y="43"/>
                </a:lnTo>
                <a:lnTo>
                  <a:pt x="1644" y="52"/>
                </a:lnTo>
                <a:lnTo>
                  <a:pt x="1655" y="52"/>
                </a:lnTo>
                <a:lnTo>
                  <a:pt x="1667" y="52"/>
                </a:lnTo>
                <a:lnTo>
                  <a:pt x="1678" y="43"/>
                </a:lnTo>
                <a:lnTo>
                  <a:pt x="1690" y="35"/>
                </a:lnTo>
                <a:lnTo>
                  <a:pt x="1701" y="35"/>
                </a:lnTo>
                <a:lnTo>
                  <a:pt x="1724" y="26"/>
                </a:lnTo>
                <a:lnTo>
                  <a:pt x="1736" y="26"/>
                </a:lnTo>
                <a:lnTo>
                  <a:pt x="1747" y="26"/>
                </a:lnTo>
                <a:lnTo>
                  <a:pt x="1770" y="26"/>
                </a:lnTo>
                <a:lnTo>
                  <a:pt x="1782" y="26"/>
                </a:lnTo>
                <a:lnTo>
                  <a:pt x="1816" y="26"/>
                </a:lnTo>
                <a:lnTo>
                  <a:pt x="1851" y="26"/>
                </a:lnTo>
                <a:lnTo>
                  <a:pt x="1874" y="26"/>
                </a:lnTo>
                <a:lnTo>
                  <a:pt x="1885" y="26"/>
                </a:lnTo>
                <a:lnTo>
                  <a:pt x="1897" y="17"/>
                </a:lnTo>
                <a:lnTo>
                  <a:pt x="1920" y="17"/>
                </a:lnTo>
                <a:lnTo>
                  <a:pt x="1931" y="17"/>
                </a:lnTo>
                <a:lnTo>
                  <a:pt x="1943" y="26"/>
                </a:lnTo>
                <a:lnTo>
                  <a:pt x="1954" y="26"/>
                </a:lnTo>
                <a:lnTo>
                  <a:pt x="1977" y="26"/>
                </a:lnTo>
                <a:lnTo>
                  <a:pt x="1977" y="35"/>
                </a:lnTo>
                <a:lnTo>
                  <a:pt x="1989" y="35"/>
                </a:lnTo>
                <a:lnTo>
                  <a:pt x="2000" y="35"/>
                </a:lnTo>
                <a:lnTo>
                  <a:pt x="2012" y="35"/>
                </a:lnTo>
                <a:lnTo>
                  <a:pt x="2023" y="26"/>
                </a:lnTo>
                <a:lnTo>
                  <a:pt x="2035" y="26"/>
                </a:lnTo>
                <a:lnTo>
                  <a:pt x="2035" y="35"/>
                </a:lnTo>
                <a:lnTo>
                  <a:pt x="2046" y="35"/>
                </a:lnTo>
                <a:lnTo>
                  <a:pt x="2058" y="43"/>
                </a:lnTo>
                <a:lnTo>
                  <a:pt x="2069" y="43"/>
                </a:lnTo>
                <a:lnTo>
                  <a:pt x="2081" y="43"/>
                </a:lnTo>
                <a:lnTo>
                  <a:pt x="2092" y="52"/>
                </a:lnTo>
                <a:lnTo>
                  <a:pt x="2104" y="52"/>
                </a:lnTo>
                <a:lnTo>
                  <a:pt x="2127" y="52"/>
                </a:lnTo>
                <a:lnTo>
                  <a:pt x="2150" y="52"/>
                </a:lnTo>
                <a:lnTo>
                  <a:pt x="2161" y="52"/>
                </a:lnTo>
                <a:lnTo>
                  <a:pt x="2184" y="52"/>
                </a:lnTo>
                <a:lnTo>
                  <a:pt x="2196" y="52"/>
                </a:lnTo>
                <a:lnTo>
                  <a:pt x="2207" y="60"/>
                </a:lnTo>
                <a:lnTo>
                  <a:pt x="2219" y="60"/>
                </a:lnTo>
                <a:lnTo>
                  <a:pt x="2230" y="60"/>
                </a:lnTo>
                <a:lnTo>
                  <a:pt x="2242" y="60"/>
                </a:lnTo>
                <a:lnTo>
                  <a:pt x="2253" y="60"/>
                </a:lnTo>
                <a:lnTo>
                  <a:pt x="2265" y="60"/>
                </a:lnTo>
                <a:lnTo>
                  <a:pt x="2276" y="60"/>
                </a:lnTo>
                <a:lnTo>
                  <a:pt x="2299" y="60"/>
                </a:lnTo>
                <a:lnTo>
                  <a:pt x="2322" y="60"/>
                </a:lnTo>
                <a:lnTo>
                  <a:pt x="2334" y="60"/>
                </a:lnTo>
                <a:lnTo>
                  <a:pt x="2345" y="52"/>
                </a:lnTo>
                <a:lnTo>
                  <a:pt x="2345" y="43"/>
                </a:lnTo>
                <a:lnTo>
                  <a:pt x="2357" y="43"/>
                </a:lnTo>
                <a:lnTo>
                  <a:pt x="2357" y="35"/>
                </a:lnTo>
                <a:lnTo>
                  <a:pt x="2368" y="35"/>
                </a:lnTo>
                <a:lnTo>
                  <a:pt x="2380" y="35"/>
                </a:lnTo>
                <a:lnTo>
                  <a:pt x="2391" y="35"/>
                </a:lnTo>
                <a:lnTo>
                  <a:pt x="2403" y="35"/>
                </a:lnTo>
                <a:lnTo>
                  <a:pt x="2414" y="35"/>
                </a:lnTo>
                <a:lnTo>
                  <a:pt x="2426" y="35"/>
                </a:lnTo>
                <a:lnTo>
                  <a:pt x="2449" y="35"/>
                </a:lnTo>
                <a:lnTo>
                  <a:pt x="2472" y="35"/>
                </a:lnTo>
                <a:lnTo>
                  <a:pt x="2483" y="35"/>
                </a:lnTo>
                <a:lnTo>
                  <a:pt x="2495" y="35"/>
                </a:lnTo>
                <a:lnTo>
                  <a:pt x="2506" y="35"/>
                </a:lnTo>
                <a:lnTo>
                  <a:pt x="2518" y="26"/>
                </a:lnTo>
                <a:lnTo>
                  <a:pt x="2552" y="26"/>
                </a:lnTo>
                <a:lnTo>
                  <a:pt x="2586" y="26"/>
                </a:lnTo>
                <a:lnTo>
                  <a:pt x="2621" y="26"/>
                </a:lnTo>
                <a:lnTo>
                  <a:pt x="2655" y="26"/>
                </a:lnTo>
                <a:lnTo>
                  <a:pt x="2690" y="26"/>
                </a:lnTo>
                <a:lnTo>
                  <a:pt x="2701" y="26"/>
                </a:lnTo>
                <a:lnTo>
                  <a:pt x="2724" y="17"/>
                </a:lnTo>
                <a:lnTo>
                  <a:pt x="2736" y="17"/>
                </a:lnTo>
                <a:lnTo>
                  <a:pt x="2759" y="17"/>
                </a:lnTo>
                <a:lnTo>
                  <a:pt x="2770" y="9"/>
                </a:lnTo>
                <a:lnTo>
                  <a:pt x="2793" y="9"/>
                </a:lnTo>
                <a:lnTo>
                  <a:pt x="2805" y="9"/>
                </a:lnTo>
                <a:lnTo>
                  <a:pt x="2816" y="0"/>
                </a:lnTo>
                <a:lnTo>
                  <a:pt x="2828" y="0"/>
                </a:lnTo>
                <a:lnTo>
                  <a:pt x="2839" y="0"/>
                </a:lnTo>
                <a:lnTo>
                  <a:pt x="2851" y="0"/>
                </a:lnTo>
                <a:lnTo>
                  <a:pt x="2862" y="0"/>
                </a:lnTo>
                <a:lnTo>
                  <a:pt x="2885" y="9"/>
                </a:lnTo>
                <a:lnTo>
                  <a:pt x="2897" y="9"/>
                </a:lnTo>
                <a:lnTo>
                  <a:pt x="2908" y="9"/>
                </a:lnTo>
                <a:lnTo>
                  <a:pt x="2931" y="17"/>
                </a:lnTo>
                <a:lnTo>
                  <a:pt x="2966" y="26"/>
                </a:lnTo>
                <a:lnTo>
                  <a:pt x="2989" y="35"/>
                </a:lnTo>
                <a:lnTo>
                  <a:pt x="3012" y="43"/>
                </a:lnTo>
                <a:lnTo>
                  <a:pt x="3035" y="43"/>
                </a:lnTo>
                <a:lnTo>
                  <a:pt x="3046" y="43"/>
                </a:lnTo>
                <a:lnTo>
                  <a:pt x="3058" y="52"/>
                </a:lnTo>
                <a:lnTo>
                  <a:pt x="3069" y="52"/>
                </a:lnTo>
                <a:lnTo>
                  <a:pt x="3081" y="52"/>
                </a:lnTo>
                <a:lnTo>
                  <a:pt x="3092" y="52"/>
                </a:lnTo>
                <a:lnTo>
                  <a:pt x="3104" y="52"/>
                </a:lnTo>
                <a:lnTo>
                  <a:pt x="3115" y="43"/>
                </a:lnTo>
                <a:lnTo>
                  <a:pt x="3127" y="43"/>
                </a:lnTo>
                <a:lnTo>
                  <a:pt x="3138" y="43"/>
                </a:lnTo>
                <a:lnTo>
                  <a:pt x="3161" y="35"/>
                </a:lnTo>
                <a:lnTo>
                  <a:pt x="3184" y="35"/>
                </a:lnTo>
                <a:lnTo>
                  <a:pt x="3230" y="35"/>
                </a:lnTo>
                <a:lnTo>
                  <a:pt x="3265" y="35"/>
                </a:lnTo>
                <a:lnTo>
                  <a:pt x="3311" y="35"/>
                </a:lnTo>
                <a:lnTo>
                  <a:pt x="3357" y="35"/>
                </a:lnTo>
                <a:lnTo>
                  <a:pt x="3391" y="35"/>
                </a:lnTo>
                <a:lnTo>
                  <a:pt x="3472" y="43"/>
                </a:lnTo>
                <a:lnTo>
                  <a:pt x="3483" y="52"/>
                </a:lnTo>
                <a:lnTo>
                  <a:pt x="3495" y="60"/>
                </a:lnTo>
                <a:lnTo>
                  <a:pt x="3506" y="60"/>
                </a:lnTo>
                <a:lnTo>
                  <a:pt x="3518" y="69"/>
                </a:lnTo>
                <a:lnTo>
                  <a:pt x="3529" y="69"/>
                </a:lnTo>
                <a:lnTo>
                  <a:pt x="3552" y="69"/>
                </a:lnTo>
                <a:lnTo>
                  <a:pt x="3552" y="78"/>
                </a:lnTo>
                <a:lnTo>
                  <a:pt x="3564" y="78"/>
                </a:lnTo>
                <a:lnTo>
                  <a:pt x="3575" y="78"/>
                </a:lnTo>
                <a:lnTo>
                  <a:pt x="3575" y="86"/>
                </a:lnTo>
                <a:lnTo>
                  <a:pt x="3587" y="86"/>
                </a:lnTo>
                <a:lnTo>
                  <a:pt x="3587" y="95"/>
                </a:lnTo>
                <a:lnTo>
                  <a:pt x="3598" y="95"/>
                </a:lnTo>
                <a:lnTo>
                  <a:pt x="3598" y="104"/>
                </a:lnTo>
                <a:lnTo>
                  <a:pt x="3610" y="112"/>
                </a:lnTo>
                <a:lnTo>
                  <a:pt x="3621" y="121"/>
                </a:lnTo>
                <a:lnTo>
                  <a:pt x="3633" y="121"/>
                </a:lnTo>
                <a:lnTo>
                  <a:pt x="3656" y="129"/>
                </a:lnTo>
                <a:lnTo>
                  <a:pt x="3679" y="138"/>
                </a:lnTo>
                <a:lnTo>
                  <a:pt x="3702" y="147"/>
                </a:lnTo>
                <a:lnTo>
                  <a:pt x="3725" y="155"/>
                </a:lnTo>
                <a:lnTo>
                  <a:pt x="3736" y="155"/>
                </a:lnTo>
                <a:lnTo>
                  <a:pt x="3748" y="164"/>
                </a:lnTo>
                <a:lnTo>
                  <a:pt x="3759" y="164"/>
                </a:lnTo>
                <a:lnTo>
                  <a:pt x="3771" y="173"/>
                </a:lnTo>
                <a:lnTo>
                  <a:pt x="3782" y="181"/>
                </a:lnTo>
                <a:lnTo>
                  <a:pt x="3794" y="190"/>
                </a:lnTo>
                <a:lnTo>
                  <a:pt x="3794" y="207"/>
                </a:lnTo>
                <a:lnTo>
                  <a:pt x="3794" y="216"/>
                </a:lnTo>
                <a:lnTo>
                  <a:pt x="3782" y="242"/>
                </a:lnTo>
                <a:lnTo>
                  <a:pt x="3782" y="285"/>
                </a:lnTo>
                <a:lnTo>
                  <a:pt x="3782" y="311"/>
                </a:lnTo>
                <a:lnTo>
                  <a:pt x="3782" y="328"/>
                </a:lnTo>
                <a:lnTo>
                  <a:pt x="3782" y="336"/>
                </a:lnTo>
                <a:lnTo>
                  <a:pt x="3782" y="345"/>
                </a:lnTo>
                <a:lnTo>
                  <a:pt x="3782" y="354"/>
                </a:lnTo>
                <a:lnTo>
                  <a:pt x="3782" y="362"/>
                </a:lnTo>
                <a:lnTo>
                  <a:pt x="3782" y="371"/>
                </a:lnTo>
                <a:lnTo>
                  <a:pt x="3794" y="380"/>
                </a:lnTo>
                <a:lnTo>
                  <a:pt x="3782" y="388"/>
                </a:lnTo>
                <a:lnTo>
                  <a:pt x="3782" y="397"/>
                </a:lnTo>
                <a:lnTo>
                  <a:pt x="3782" y="405"/>
                </a:lnTo>
                <a:lnTo>
                  <a:pt x="3782" y="414"/>
                </a:lnTo>
                <a:lnTo>
                  <a:pt x="3771" y="431"/>
                </a:lnTo>
                <a:lnTo>
                  <a:pt x="3771" y="449"/>
                </a:lnTo>
                <a:lnTo>
                  <a:pt x="3771" y="466"/>
                </a:lnTo>
                <a:lnTo>
                  <a:pt x="3782" y="474"/>
                </a:lnTo>
                <a:lnTo>
                  <a:pt x="3782" y="492"/>
                </a:lnTo>
                <a:lnTo>
                  <a:pt x="3782" y="509"/>
                </a:lnTo>
                <a:lnTo>
                  <a:pt x="3771" y="526"/>
                </a:lnTo>
                <a:lnTo>
                  <a:pt x="3771" y="535"/>
                </a:lnTo>
                <a:lnTo>
                  <a:pt x="3771" y="552"/>
                </a:lnTo>
                <a:lnTo>
                  <a:pt x="3771" y="561"/>
                </a:lnTo>
                <a:lnTo>
                  <a:pt x="3771" y="569"/>
                </a:lnTo>
                <a:lnTo>
                  <a:pt x="3771" y="578"/>
                </a:lnTo>
                <a:lnTo>
                  <a:pt x="3771" y="587"/>
                </a:lnTo>
                <a:lnTo>
                  <a:pt x="3771" y="595"/>
                </a:lnTo>
                <a:lnTo>
                  <a:pt x="3782" y="604"/>
                </a:lnTo>
                <a:lnTo>
                  <a:pt x="3782" y="612"/>
                </a:lnTo>
                <a:lnTo>
                  <a:pt x="3782" y="630"/>
                </a:lnTo>
                <a:lnTo>
                  <a:pt x="3782" y="647"/>
                </a:lnTo>
                <a:lnTo>
                  <a:pt x="3782" y="664"/>
                </a:lnTo>
                <a:lnTo>
                  <a:pt x="3782" y="681"/>
                </a:lnTo>
                <a:lnTo>
                  <a:pt x="3794" y="699"/>
                </a:lnTo>
                <a:lnTo>
                  <a:pt x="3794" y="716"/>
                </a:lnTo>
                <a:lnTo>
                  <a:pt x="3794" y="733"/>
                </a:lnTo>
                <a:lnTo>
                  <a:pt x="3805" y="742"/>
                </a:lnTo>
                <a:lnTo>
                  <a:pt x="3805" y="750"/>
                </a:lnTo>
                <a:lnTo>
                  <a:pt x="3794" y="759"/>
                </a:lnTo>
                <a:lnTo>
                  <a:pt x="3794" y="768"/>
                </a:lnTo>
                <a:lnTo>
                  <a:pt x="3794" y="776"/>
                </a:lnTo>
                <a:lnTo>
                  <a:pt x="3794" y="785"/>
                </a:lnTo>
                <a:lnTo>
                  <a:pt x="3794" y="794"/>
                </a:lnTo>
                <a:lnTo>
                  <a:pt x="3805" y="802"/>
                </a:lnTo>
                <a:lnTo>
                  <a:pt x="3805" y="819"/>
                </a:lnTo>
                <a:lnTo>
                  <a:pt x="3805" y="828"/>
                </a:lnTo>
                <a:lnTo>
                  <a:pt x="3817" y="837"/>
                </a:lnTo>
                <a:lnTo>
                  <a:pt x="3817" y="845"/>
                </a:lnTo>
                <a:lnTo>
                  <a:pt x="3817" y="854"/>
                </a:lnTo>
                <a:lnTo>
                  <a:pt x="3817" y="863"/>
                </a:lnTo>
                <a:lnTo>
                  <a:pt x="3817" y="871"/>
                </a:lnTo>
                <a:lnTo>
                  <a:pt x="3817" y="880"/>
                </a:lnTo>
                <a:lnTo>
                  <a:pt x="3817" y="888"/>
                </a:lnTo>
                <a:lnTo>
                  <a:pt x="3817" y="906"/>
                </a:lnTo>
                <a:lnTo>
                  <a:pt x="3828" y="914"/>
                </a:lnTo>
                <a:lnTo>
                  <a:pt x="3828" y="923"/>
                </a:lnTo>
                <a:lnTo>
                  <a:pt x="3828" y="932"/>
                </a:lnTo>
                <a:lnTo>
                  <a:pt x="3828" y="940"/>
                </a:lnTo>
                <a:lnTo>
                  <a:pt x="3828" y="949"/>
                </a:lnTo>
                <a:lnTo>
                  <a:pt x="3828" y="957"/>
                </a:lnTo>
                <a:lnTo>
                  <a:pt x="3828" y="966"/>
                </a:lnTo>
                <a:lnTo>
                  <a:pt x="3817" y="975"/>
                </a:lnTo>
                <a:lnTo>
                  <a:pt x="3805" y="983"/>
                </a:lnTo>
                <a:lnTo>
                  <a:pt x="3805" y="992"/>
                </a:lnTo>
                <a:lnTo>
                  <a:pt x="3805" y="1001"/>
                </a:lnTo>
                <a:lnTo>
                  <a:pt x="3805" y="1009"/>
                </a:lnTo>
                <a:lnTo>
                  <a:pt x="3805" y="1018"/>
                </a:lnTo>
                <a:lnTo>
                  <a:pt x="3805" y="1026"/>
                </a:lnTo>
                <a:lnTo>
                  <a:pt x="3805" y="1035"/>
                </a:lnTo>
                <a:lnTo>
                  <a:pt x="3794" y="1044"/>
                </a:lnTo>
                <a:lnTo>
                  <a:pt x="3782" y="1044"/>
                </a:lnTo>
                <a:lnTo>
                  <a:pt x="3771" y="1044"/>
                </a:lnTo>
                <a:lnTo>
                  <a:pt x="3759" y="1044"/>
                </a:lnTo>
                <a:lnTo>
                  <a:pt x="3759" y="1035"/>
                </a:lnTo>
                <a:lnTo>
                  <a:pt x="3748" y="1035"/>
                </a:lnTo>
                <a:lnTo>
                  <a:pt x="3725" y="1035"/>
                </a:lnTo>
                <a:lnTo>
                  <a:pt x="3702" y="1035"/>
                </a:lnTo>
                <a:lnTo>
                  <a:pt x="3679" y="1035"/>
                </a:lnTo>
                <a:lnTo>
                  <a:pt x="3667" y="1026"/>
                </a:lnTo>
                <a:lnTo>
                  <a:pt x="3644" y="1026"/>
                </a:lnTo>
                <a:lnTo>
                  <a:pt x="3621" y="1026"/>
                </a:lnTo>
                <a:lnTo>
                  <a:pt x="3610" y="1035"/>
                </a:lnTo>
                <a:lnTo>
                  <a:pt x="3598" y="1035"/>
                </a:lnTo>
                <a:lnTo>
                  <a:pt x="3587" y="1035"/>
                </a:lnTo>
                <a:lnTo>
                  <a:pt x="3575" y="1035"/>
                </a:lnTo>
                <a:lnTo>
                  <a:pt x="3564" y="1035"/>
                </a:lnTo>
                <a:lnTo>
                  <a:pt x="3552" y="1026"/>
                </a:lnTo>
                <a:lnTo>
                  <a:pt x="3541" y="1026"/>
                </a:lnTo>
                <a:lnTo>
                  <a:pt x="3529" y="1026"/>
                </a:lnTo>
                <a:lnTo>
                  <a:pt x="3518" y="1035"/>
                </a:lnTo>
                <a:lnTo>
                  <a:pt x="3506" y="1035"/>
                </a:lnTo>
                <a:lnTo>
                  <a:pt x="3495" y="1035"/>
                </a:lnTo>
                <a:lnTo>
                  <a:pt x="3483" y="1035"/>
                </a:lnTo>
                <a:lnTo>
                  <a:pt x="3472" y="1035"/>
                </a:lnTo>
                <a:lnTo>
                  <a:pt x="3472" y="1026"/>
                </a:lnTo>
                <a:lnTo>
                  <a:pt x="3460" y="1026"/>
                </a:lnTo>
                <a:lnTo>
                  <a:pt x="3449" y="1026"/>
                </a:lnTo>
                <a:lnTo>
                  <a:pt x="3426" y="1026"/>
                </a:lnTo>
                <a:lnTo>
                  <a:pt x="3414" y="1026"/>
                </a:lnTo>
                <a:lnTo>
                  <a:pt x="3403" y="1026"/>
                </a:lnTo>
                <a:lnTo>
                  <a:pt x="3391" y="1026"/>
                </a:lnTo>
                <a:lnTo>
                  <a:pt x="3380" y="1026"/>
                </a:lnTo>
                <a:lnTo>
                  <a:pt x="3368" y="1018"/>
                </a:lnTo>
                <a:lnTo>
                  <a:pt x="3357" y="1018"/>
                </a:lnTo>
                <a:lnTo>
                  <a:pt x="3288" y="1018"/>
                </a:lnTo>
                <a:lnTo>
                  <a:pt x="3219" y="1018"/>
                </a:lnTo>
                <a:lnTo>
                  <a:pt x="3184" y="1018"/>
                </a:lnTo>
                <a:lnTo>
                  <a:pt x="3161" y="1018"/>
                </a:lnTo>
                <a:lnTo>
                  <a:pt x="3127" y="1018"/>
                </a:lnTo>
                <a:lnTo>
                  <a:pt x="3092" y="1018"/>
                </a:lnTo>
                <a:lnTo>
                  <a:pt x="3023" y="1009"/>
                </a:lnTo>
                <a:lnTo>
                  <a:pt x="3000" y="1001"/>
                </a:lnTo>
                <a:lnTo>
                  <a:pt x="2989" y="1001"/>
                </a:lnTo>
                <a:lnTo>
                  <a:pt x="2966" y="1001"/>
                </a:lnTo>
                <a:lnTo>
                  <a:pt x="2954" y="992"/>
                </a:lnTo>
                <a:lnTo>
                  <a:pt x="2931" y="992"/>
                </a:lnTo>
                <a:lnTo>
                  <a:pt x="2920" y="992"/>
                </a:lnTo>
                <a:lnTo>
                  <a:pt x="2897" y="992"/>
                </a:lnTo>
                <a:lnTo>
                  <a:pt x="2885" y="992"/>
                </a:lnTo>
                <a:lnTo>
                  <a:pt x="2862" y="1001"/>
                </a:lnTo>
                <a:lnTo>
                  <a:pt x="2851" y="1001"/>
                </a:lnTo>
                <a:lnTo>
                  <a:pt x="2828" y="1001"/>
                </a:lnTo>
                <a:lnTo>
                  <a:pt x="2828" y="1009"/>
                </a:lnTo>
                <a:lnTo>
                  <a:pt x="2816" y="1009"/>
                </a:lnTo>
                <a:lnTo>
                  <a:pt x="2805" y="1009"/>
                </a:lnTo>
                <a:lnTo>
                  <a:pt x="2793" y="1001"/>
                </a:lnTo>
                <a:lnTo>
                  <a:pt x="2782" y="1001"/>
                </a:lnTo>
                <a:lnTo>
                  <a:pt x="2770" y="1001"/>
                </a:lnTo>
                <a:lnTo>
                  <a:pt x="2759" y="1001"/>
                </a:lnTo>
                <a:lnTo>
                  <a:pt x="2736" y="1001"/>
                </a:lnTo>
                <a:lnTo>
                  <a:pt x="2724" y="1009"/>
                </a:lnTo>
                <a:lnTo>
                  <a:pt x="2713" y="1009"/>
                </a:lnTo>
                <a:lnTo>
                  <a:pt x="2701" y="1009"/>
                </a:lnTo>
                <a:lnTo>
                  <a:pt x="2690" y="1018"/>
                </a:lnTo>
                <a:lnTo>
                  <a:pt x="2678" y="1018"/>
                </a:lnTo>
                <a:lnTo>
                  <a:pt x="2678" y="1026"/>
                </a:lnTo>
                <a:lnTo>
                  <a:pt x="2667" y="1026"/>
                </a:lnTo>
                <a:lnTo>
                  <a:pt x="2655" y="1035"/>
                </a:lnTo>
                <a:lnTo>
                  <a:pt x="2644" y="1035"/>
                </a:lnTo>
                <a:lnTo>
                  <a:pt x="2632" y="1035"/>
                </a:lnTo>
                <a:lnTo>
                  <a:pt x="2609" y="1035"/>
                </a:lnTo>
                <a:lnTo>
                  <a:pt x="2598" y="1026"/>
                </a:lnTo>
                <a:lnTo>
                  <a:pt x="2586" y="1035"/>
                </a:lnTo>
                <a:lnTo>
                  <a:pt x="2575" y="1035"/>
                </a:lnTo>
                <a:lnTo>
                  <a:pt x="2563" y="1035"/>
                </a:lnTo>
                <a:lnTo>
                  <a:pt x="2552" y="1035"/>
                </a:lnTo>
                <a:lnTo>
                  <a:pt x="2552" y="1044"/>
                </a:lnTo>
                <a:lnTo>
                  <a:pt x="2541" y="1035"/>
                </a:lnTo>
                <a:lnTo>
                  <a:pt x="2529" y="1035"/>
                </a:lnTo>
                <a:lnTo>
                  <a:pt x="2518" y="1035"/>
                </a:lnTo>
                <a:lnTo>
                  <a:pt x="2506" y="1035"/>
                </a:lnTo>
                <a:lnTo>
                  <a:pt x="2483" y="1026"/>
                </a:lnTo>
                <a:lnTo>
                  <a:pt x="2460" y="1026"/>
                </a:lnTo>
                <a:lnTo>
                  <a:pt x="2449" y="1035"/>
                </a:lnTo>
                <a:lnTo>
                  <a:pt x="2426" y="1035"/>
                </a:lnTo>
                <a:lnTo>
                  <a:pt x="2403" y="1035"/>
                </a:lnTo>
                <a:lnTo>
                  <a:pt x="2380" y="1044"/>
                </a:lnTo>
                <a:lnTo>
                  <a:pt x="2334" y="1044"/>
                </a:lnTo>
                <a:lnTo>
                  <a:pt x="2311" y="1052"/>
                </a:lnTo>
                <a:lnTo>
                  <a:pt x="2299" y="1052"/>
                </a:lnTo>
                <a:lnTo>
                  <a:pt x="2288" y="1052"/>
                </a:lnTo>
                <a:lnTo>
                  <a:pt x="2276" y="1052"/>
                </a:lnTo>
                <a:lnTo>
                  <a:pt x="2253" y="1052"/>
                </a:lnTo>
                <a:lnTo>
                  <a:pt x="2230" y="1044"/>
                </a:lnTo>
                <a:lnTo>
                  <a:pt x="2219" y="1044"/>
                </a:lnTo>
                <a:lnTo>
                  <a:pt x="2207" y="1044"/>
                </a:lnTo>
                <a:lnTo>
                  <a:pt x="2196" y="1044"/>
                </a:lnTo>
                <a:lnTo>
                  <a:pt x="2173" y="1044"/>
                </a:lnTo>
                <a:lnTo>
                  <a:pt x="2161" y="1044"/>
                </a:lnTo>
                <a:lnTo>
                  <a:pt x="2150" y="1044"/>
                </a:lnTo>
                <a:lnTo>
                  <a:pt x="2127" y="1044"/>
                </a:lnTo>
                <a:lnTo>
                  <a:pt x="2092" y="1052"/>
                </a:lnTo>
                <a:lnTo>
                  <a:pt x="2081" y="1052"/>
                </a:lnTo>
                <a:lnTo>
                  <a:pt x="2069" y="1052"/>
                </a:lnTo>
                <a:lnTo>
                  <a:pt x="2058" y="1052"/>
                </a:lnTo>
                <a:lnTo>
                  <a:pt x="2046" y="1052"/>
                </a:lnTo>
                <a:lnTo>
                  <a:pt x="2035" y="1052"/>
                </a:lnTo>
                <a:lnTo>
                  <a:pt x="2023" y="1052"/>
                </a:lnTo>
                <a:lnTo>
                  <a:pt x="2023" y="1044"/>
                </a:lnTo>
                <a:lnTo>
                  <a:pt x="2012" y="1044"/>
                </a:lnTo>
                <a:lnTo>
                  <a:pt x="2000" y="1044"/>
                </a:lnTo>
                <a:lnTo>
                  <a:pt x="2000" y="1035"/>
                </a:lnTo>
                <a:lnTo>
                  <a:pt x="1989" y="1035"/>
                </a:lnTo>
                <a:lnTo>
                  <a:pt x="1977" y="1035"/>
                </a:lnTo>
                <a:lnTo>
                  <a:pt x="1954" y="1035"/>
                </a:lnTo>
                <a:lnTo>
                  <a:pt x="1920" y="1044"/>
                </a:lnTo>
                <a:lnTo>
                  <a:pt x="1885" y="1035"/>
                </a:lnTo>
                <a:lnTo>
                  <a:pt x="1839" y="1035"/>
                </a:lnTo>
                <a:lnTo>
                  <a:pt x="1805" y="1035"/>
                </a:lnTo>
                <a:lnTo>
                  <a:pt x="1782" y="1035"/>
                </a:lnTo>
                <a:lnTo>
                  <a:pt x="1770" y="1035"/>
                </a:lnTo>
                <a:lnTo>
                  <a:pt x="1736" y="1044"/>
                </a:lnTo>
                <a:lnTo>
                  <a:pt x="1713" y="1044"/>
                </a:lnTo>
                <a:lnTo>
                  <a:pt x="1690" y="1044"/>
                </a:lnTo>
                <a:lnTo>
                  <a:pt x="1678" y="1035"/>
                </a:lnTo>
                <a:lnTo>
                  <a:pt x="1667" y="1035"/>
                </a:lnTo>
                <a:lnTo>
                  <a:pt x="1655" y="1035"/>
                </a:lnTo>
                <a:lnTo>
                  <a:pt x="1644" y="1035"/>
                </a:lnTo>
                <a:lnTo>
                  <a:pt x="1632" y="1035"/>
                </a:lnTo>
                <a:lnTo>
                  <a:pt x="1621" y="1035"/>
                </a:lnTo>
                <a:lnTo>
                  <a:pt x="1609" y="1035"/>
                </a:lnTo>
                <a:lnTo>
                  <a:pt x="1586" y="1035"/>
                </a:lnTo>
                <a:lnTo>
                  <a:pt x="1575" y="1035"/>
                </a:lnTo>
                <a:lnTo>
                  <a:pt x="1563" y="1035"/>
                </a:lnTo>
                <a:lnTo>
                  <a:pt x="1552" y="1035"/>
                </a:lnTo>
                <a:lnTo>
                  <a:pt x="1529" y="1035"/>
                </a:lnTo>
                <a:lnTo>
                  <a:pt x="1506" y="1035"/>
                </a:lnTo>
                <a:lnTo>
                  <a:pt x="1448" y="1026"/>
                </a:lnTo>
                <a:lnTo>
                  <a:pt x="1391" y="1026"/>
                </a:lnTo>
                <a:lnTo>
                  <a:pt x="1345" y="1026"/>
                </a:lnTo>
                <a:lnTo>
                  <a:pt x="1322" y="1026"/>
                </a:lnTo>
                <a:lnTo>
                  <a:pt x="1287" y="1026"/>
                </a:lnTo>
                <a:lnTo>
                  <a:pt x="1265" y="1026"/>
                </a:lnTo>
                <a:lnTo>
                  <a:pt x="1253" y="1026"/>
                </a:lnTo>
                <a:lnTo>
                  <a:pt x="1242" y="1026"/>
                </a:lnTo>
                <a:lnTo>
                  <a:pt x="1219" y="1026"/>
                </a:lnTo>
                <a:lnTo>
                  <a:pt x="1184" y="1035"/>
                </a:lnTo>
                <a:lnTo>
                  <a:pt x="1161" y="1035"/>
                </a:lnTo>
                <a:lnTo>
                  <a:pt x="1150" y="1044"/>
                </a:lnTo>
                <a:lnTo>
                  <a:pt x="1138" y="1044"/>
                </a:lnTo>
                <a:lnTo>
                  <a:pt x="1138" y="1035"/>
                </a:lnTo>
                <a:lnTo>
                  <a:pt x="1127" y="1035"/>
                </a:lnTo>
                <a:lnTo>
                  <a:pt x="1115" y="1035"/>
                </a:lnTo>
                <a:lnTo>
                  <a:pt x="1104" y="1035"/>
                </a:lnTo>
                <a:lnTo>
                  <a:pt x="1092" y="1035"/>
                </a:lnTo>
                <a:lnTo>
                  <a:pt x="1081" y="1035"/>
                </a:lnTo>
                <a:lnTo>
                  <a:pt x="1069" y="1035"/>
                </a:lnTo>
                <a:lnTo>
                  <a:pt x="1035" y="1044"/>
                </a:lnTo>
                <a:lnTo>
                  <a:pt x="1023" y="1044"/>
                </a:lnTo>
                <a:lnTo>
                  <a:pt x="1012" y="1044"/>
                </a:lnTo>
                <a:lnTo>
                  <a:pt x="989" y="1035"/>
                </a:lnTo>
                <a:lnTo>
                  <a:pt x="977" y="1035"/>
                </a:lnTo>
                <a:lnTo>
                  <a:pt x="966" y="1035"/>
                </a:lnTo>
                <a:lnTo>
                  <a:pt x="943" y="1044"/>
                </a:lnTo>
                <a:lnTo>
                  <a:pt x="920" y="1044"/>
                </a:lnTo>
                <a:lnTo>
                  <a:pt x="885" y="1044"/>
                </a:lnTo>
                <a:lnTo>
                  <a:pt x="851" y="1052"/>
                </a:lnTo>
                <a:lnTo>
                  <a:pt x="793" y="1061"/>
                </a:lnTo>
                <a:lnTo>
                  <a:pt x="782" y="1061"/>
                </a:lnTo>
                <a:lnTo>
                  <a:pt x="770" y="1061"/>
                </a:lnTo>
                <a:lnTo>
                  <a:pt x="759" y="1052"/>
                </a:lnTo>
                <a:lnTo>
                  <a:pt x="736" y="1052"/>
                </a:lnTo>
                <a:lnTo>
                  <a:pt x="713" y="1052"/>
                </a:lnTo>
                <a:lnTo>
                  <a:pt x="678" y="1052"/>
                </a:lnTo>
                <a:lnTo>
                  <a:pt x="632" y="1018"/>
                </a:lnTo>
                <a:lnTo>
                  <a:pt x="598" y="1018"/>
                </a:lnTo>
                <a:lnTo>
                  <a:pt x="563" y="1009"/>
                </a:lnTo>
                <a:lnTo>
                  <a:pt x="529" y="1009"/>
                </a:lnTo>
                <a:lnTo>
                  <a:pt x="494" y="1001"/>
                </a:lnTo>
                <a:lnTo>
                  <a:pt x="425" y="992"/>
                </a:lnTo>
                <a:lnTo>
                  <a:pt x="356" y="983"/>
                </a:lnTo>
                <a:lnTo>
                  <a:pt x="322" y="983"/>
                </a:lnTo>
                <a:lnTo>
                  <a:pt x="287" y="983"/>
                </a:lnTo>
                <a:lnTo>
                  <a:pt x="253" y="983"/>
                </a:lnTo>
                <a:lnTo>
                  <a:pt x="218" y="983"/>
                </a:lnTo>
                <a:lnTo>
                  <a:pt x="207" y="983"/>
                </a:lnTo>
                <a:lnTo>
                  <a:pt x="184" y="983"/>
                </a:lnTo>
                <a:lnTo>
                  <a:pt x="172" y="983"/>
                </a:lnTo>
                <a:lnTo>
                  <a:pt x="149" y="983"/>
                </a:lnTo>
                <a:lnTo>
                  <a:pt x="138" y="992"/>
                </a:lnTo>
                <a:lnTo>
                  <a:pt x="115" y="992"/>
                </a:lnTo>
                <a:lnTo>
                  <a:pt x="103" y="992"/>
                </a:lnTo>
                <a:lnTo>
                  <a:pt x="80" y="1001"/>
                </a:lnTo>
                <a:lnTo>
                  <a:pt x="69" y="1001"/>
                </a:lnTo>
                <a:lnTo>
                  <a:pt x="57" y="992"/>
                </a:lnTo>
                <a:lnTo>
                  <a:pt x="46" y="983"/>
                </a:lnTo>
                <a:lnTo>
                  <a:pt x="46" y="975"/>
                </a:lnTo>
                <a:lnTo>
                  <a:pt x="34" y="975"/>
                </a:lnTo>
                <a:lnTo>
                  <a:pt x="34" y="957"/>
                </a:lnTo>
                <a:lnTo>
                  <a:pt x="34" y="949"/>
                </a:lnTo>
                <a:lnTo>
                  <a:pt x="34" y="940"/>
                </a:lnTo>
                <a:lnTo>
                  <a:pt x="34" y="932"/>
                </a:lnTo>
                <a:lnTo>
                  <a:pt x="34" y="914"/>
                </a:lnTo>
                <a:lnTo>
                  <a:pt x="46" y="897"/>
                </a:lnTo>
                <a:lnTo>
                  <a:pt x="46" y="888"/>
                </a:lnTo>
                <a:lnTo>
                  <a:pt x="46" y="880"/>
                </a:lnTo>
                <a:lnTo>
                  <a:pt x="46" y="871"/>
                </a:lnTo>
                <a:lnTo>
                  <a:pt x="34" y="863"/>
                </a:lnTo>
                <a:lnTo>
                  <a:pt x="34" y="854"/>
                </a:lnTo>
                <a:lnTo>
                  <a:pt x="34" y="845"/>
                </a:lnTo>
                <a:lnTo>
                  <a:pt x="23" y="845"/>
                </a:lnTo>
                <a:lnTo>
                  <a:pt x="23" y="837"/>
                </a:lnTo>
                <a:lnTo>
                  <a:pt x="11" y="837"/>
                </a:lnTo>
                <a:lnTo>
                  <a:pt x="11" y="828"/>
                </a:lnTo>
                <a:lnTo>
                  <a:pt x="0" y="828"/>
                </a:lnTo>
                <a:lnTo>
                  <a:pt x="0" y="819"/>
                </a:lnTo>
                <a:lnTo>
                  <a:pt x="0" y="811"/>
                </a:lnTo>
                <a:lnTo>
                  <a:pt x="11" y="802"/>
                </a:lnTo>
                <a:lnTo>
                  <a:pt x="11" y="794"/>
                </a:lnTo>
                <a:lnTo>
                  <a:pt x="0" y="785"/>
                </a:lnTo>
                <a:lnTo>
                  <a:pt x="0" y="776"/>
                </a:lnTo>
                <a:lnTo>
                  <a:pt x="0" y="768"/>
                </a:lnTo>
                <a:lnTo>
                  <a:pt x="11" y="759"/>
                </a:lnTo>
                <a:lnTo>
                  <a:pt x="23" y="750"/>
                </a:lnTo>
                <a:lnTo>
                  <a:pt x="34" y="742"/>
                </a:lnTo>
                <a:lnTo>
                  <a:pt x="46" y="733"/>
                </a:lnTo>
                <a:lnTo>
                  <a:pt x="46" y="725"/>
                </a:lnTo>
                <a:lnTo>
                  <a:pt x="57" y="716"/>
                </a:lnTo>
                <a:lnTo>
                  <a:pt x="57" y="707"/>
                </a:lnTo>
                <a:lnTo>
                  <a:pt x="69" y="690"/>
                </a:lnTo>
                <a:lnTo>
                  <a:pt x="80" y="681"/>
                </a:lnTo>
                <a:lnTo>
                  <a:pt x="80" y="673"/>
                </a:lnTo>
                <a:lnTo>
                  <a:pt x="92" y="664"/>
                </a:lnTo>
                <a:lnTo>
                  <a:pt x="92" y="647"/>
                </a:lnTo>
                <a:lnTo>
                  <a:pt x="92" y="638"/>
                </a:lnTo>
                <a:lnTo>
                  <a:pt x="80" y="630"/>
                </a:lnTo>
                <a:lnTo>
                  <a:pt x="80" y="621"/>
                </a:lnTo>
                <a:lnTo>
                  <a:pt x="69" y="612"/>
                </a:lnTo>
                <a:lnTo>
                  <a:pt x="69" y="604"/>
                </a:lnTo>
                <a:lnTo>
                  <a:pt x="69" y="595"/>
                </a:lnTo>
                <a:lnTo>
                  <a:pt x="69" y="587"/>
                </a:lnTo>
                <a:lnTo>
                  <a:pt x="69" y="578"/>
                </a:lnTo>
                <a:lnTo>
                  <a:pt x="80" y="569"/>
                </a:lnTo>
                <a:lnTo>
                  <a:pt x="92" y="561"/>
                </a:lnTo>
                <a:lnTo>
                  <a:pt x="103" y="552"/>
                </a:lnTo>
                <a:lnTo>
                  <a:pt x="115" y="535"/>
                </a:lnTo>
                <a:lnTo>
                  <a:pt x="126" y="535"/>
                </a:lnTo>
                <a:lnTo>
                  <a:pt x="138" y="526"/>
                </a:lnTo>
                <a:lnTo>
                  <a:pt x="138" y="518"/>
                </a:lnTo>
                <a:lnTo>
                  <a:pt x="149" y="509"/>
                </a:lnTo>
                <a:lnTo>
                  <a:pt x="149" y="500"/>
                </a:lnTo>
                <a:lnTo>
                  <a:pt x="161" y="492"/>
                </a:lnTo>
                <a:lnTo>
                  <a:pt x="161" y="483"/>
                </a:lnTo>
                <a:lnTo>
                  <a:pt x="161" y="474"/>
                </a:lnTo>
                <a:lnTo>
                  <a:pt x="161" y="466"/>
                </a:lnTo>
                <a:lnTo>
                  <a:pt x="161" y="449"/>
                </a:lnTo>
                <a:lnTo>
                  <a:pt x="161" y="440"/>
                </a:lnTo>
                <a:lnTo>
                  <a:pt x="161" y="431"/>
                </a:lnTo>
                <a:lnTo>
                  <a:pt x="161" y="423"/>
                </a:lnTo>
                <a:lnTo>
                  <a:pt x="161" y="414"/>
                </a:lnTo>
                <a:lnTo>
                  <a:pt x="149" y="405"/>
                </a:lnTo>
                <a:lnTo>
                  <a:pt x="149" y="397"/>
                </a:lnTo>
                <a:lnTo>
                  <a:pt x="149" y="388"/>
                </a:lnTo>
                <a:lnTo>
                  <a:pt x="138" y="380"/>
                </a:lnTo>
                <a:lnTo>
                  <a:pt x="138" y="362"/>
                </a:lnTo>
                <a:lnTo>
                  <a:pt x="138" y="354"/>
                </a:lnTo>
                <a:lnTo>
                  <a:pt x="149" y="336"/>
                </a:lnTo>
                <a:lnTo>
                  <a:pt x="149" y="328"/>
                </a:lnTo>
                <a:lnTo>
                  <a:pt x="149" y="319"/>
                </a:lnTo>
                <a:lnTo>
                  <a:pt x="149" y="311"/>
                </a:lnTo>
                <a:lnTo>
                  <a:pt x="149" y="302"/>
                </a:lnTo>
                <a:lnTo>
                  <a:pt x="149" y="293"/>
                </a:lnTo>
                <a:lnTo>
                  <a:pt x="149" y="285"/>
                </a:lnTo>
                <a:lnTo>
                  <a:pt x="149" y="276"/>
                </a:lnTo>
                <a:lnTo>
                  <a:pt x="138" y="276"/>
                </a:lnTo>
                <a:lnTo>
                  <a:pt x="138" y="267"/>
                </a:lnTo>
                <a:lnTo>
                  <a:pt x="126" y="267"/>
                </a:lnTo>
                <a:lnTo>
                  <a:pt x="126" y="259"/>
                </a:lnTo>
                <a:lnTo>
                  <a:pt x="115" y="250"/>
                </a:lnTo>
                <a:lnTo>
                  <a:pt x="115" y="242"/>
                </a:lnTo>
                <a:lnTo>
                  <a:pt x="103" y="242"/>
                </a:lnTo>
                <a:lnTo>
                  <a:pt x="103" y="233"/>
                </a:lnTo>
                <a:lnTo>
                  <a:pt x="92" y="233"/>
                </a:lnTo>
                <a:lnTo>
                  <a:pt x="92" y="224"/>
                </a:lnTo>
                <a:lnTo>
                  <a:pt x="80" y="224"/>
                </a:lnTo>
                <a:lnTo>
                  <a:pt x="80" y="216"/>
                </a:lnTo>
                <a:lnTo>
                  <a:pt x="80" y="207"/>
                </a:lnTo>
                <a:lnTo>
                  <a:pt x="92" y="207"/>
                </a:lnTo>
                <a:lnTo>
                  <a:pt x="92" y="198"/>
                </a:lnTo>
                <a:lnTo>
                  <a:pt x="103" y="190"/>
                </a:lnTo>
                <a:lnTo>
                  <a:pt x="103" y="181"/>
                </a:lnTo>
                <a:lnTo>
                  <a:pt x="103" y="173"/>
                </a:lnTo>
                <a:lnTo>
                  <a:pt x="103" y="164"/>
                </a:lnTo>
                <a:lnTo>
                  <a:pt x="103" y="155"/>
                </a:lnTo>
                <a:lnTo>
                  <a:pt x="103" y="147"/>
                </a:lnTo>
                <a:lnTo>
                  <a:pt x="103" y="138"/>
                </a:lnTo>
                <a:lnTo>
                  <a:pt x="103" y="129"/>
                </a:lnTo>
                <a:lnTo>
                  <a:pt x="103" y="104"/>
                </a:lnTo>
                <a:lnTo>
                  <a:pt x="103" y="95"/>
                </a:lnTo>
                <a:lnTo>
                  <a:pt x="103" y="86"/>
                </a:lnTo>
                <a:lnTo>
                  <a:pt x="103" y="78"/>
                </a:lnTo>
                <a:lnTo>
                  <a:pt x="103" y="69"/>
                </a:lnTo>
                <a:lnTo>
                  <a:pt x="103" y="60"/>
                </a:lnTo>
                <a:lnTo>
                  <a:pt x="103" y="52"/>
                </a:lnTo>
                <a:lnTo>
                  <a:pt x="115" y="43"/>
                </a:lnTo>
                <a:lnTo>
                  <a:pt x="115" y="35"/>
                </a:lnTo>
                <a:lnTo>
                  <a:pt x="126" y="35"/>
                </a:lnTo>
                <a:lnTo>
                  <a:pt x="126" y="26"/>
                </a:lnTo>
                <a:lnTo>
                  <a:pt x="138" y="26"/>
                </a:lnTo>
                <a:lnTo>
                  <a:pt x="149" y="17"/>
                </a:lnTo>
                <a:lnTo>
                  <a:pt x="161" y="17"/>
                </a:lnTo>
                <a:lnTo>
                  <a:pt x="172" y="17"/>
                </a:lnTo>
                <a:lnTo>
                  <a:pt x="184" y="17"/>
                </a:lnTo>
                <a:lnTo>
                  <a:pt x="195" y="17"/>
                </a:lnTo>
                <a:lnTo>
                  <a:pt x="218" y="9"/>
                </a:lnTo>
                <a:lnTo>
                  <a:pt x="230" y="9"/>
                </a:lnTo>
                <a:lnTo>
                  <a:pt x="241" y="9"/>
                </a:lnTo>
                <a:lnTo>
                  <a:pt x="253" y="9"/>
                </a:lnTo>
                <a:lnTo>
                  <a:pt x="264" y="9"/>
                </a:lnTo>
                <a:lnTo>
                  <a:pt x="276" y="0"/>
                </a:lnTo>
                <a:lnTo>
                  <a:pt x="287" y="9"/>
                </a:lnTo>
                <a:lnTo>
                  <a:pt x="299" y="9"/>
                </a:lnTo>
                <a:lnTo>
                  <a:pt x="310" y="9"/>
                </a:lnTo>
                <a:lnTo>
                  <a:pt x="322" y="0"/>
                </a:lnTo>
                <a:lnTo>
                  <a:pt x="345" y="0"/>
                </a:lnTo>
                <a:lnTo>
                  <a:pt x="345" y="9"/>
                </a:lnTo>
                <a:lnTo>
                  <a:pt x="356" y="9"/>
                </a:lnTo>
                <a:lnTo>
                  <a:pt x="368" y="9"/>
                </a:lnTo>
                <a:lnTo>
                  <a:pt x="379" y="9"/>
                </a:lnTo>
                <a:lnTo>
                  <a:pt x="379" y="17"/>
                </a:lnTo>
                <a:lnTo>
                  <a:pt x="391" y="17"/>
                </a:lnTo>
                <a:lnTo>
                  <a:pt x="391" y="26"/>
                </a:lnTo>
              </a:path>
            </a:pathLst>
          </a:custGeom>
          <a:solidFill>
            <a:schemeClr val="bg1"/>
          </a:solidFill>
          <a:ln w="12700" cap="rnd" cmpd="sng">
            <a:solidFill>
              <a:srgbClr val="DCDCDC"/>
            </a:solidFill>
            <a:prstDash val="solid"/>
            <a:round/>
            <a:headEnd type="none" w="med" len="med"/>
            <a:tailEnd type="none" w="med" len="med"/>
          </a:ln>
          <a:effectLst>
            <a:outerShdw dist="125724" dir="2700000" algn="ctr" rotWithShape="0">
              <a:schemeClr val="bg2">
                <a:alpha val="50000"/>
              </a:schemeClr>
            </a:outerShdw>
          </a:effectLst>
        </p:spPr>
        <p:txBody>
          <a:bodyPr/>
          <a:lstStyle/>
          <a:p>
            <a:pPr algn="ctr"/>
            <a:r>
              <a:rPr lang="en-US" dirty="0"/>
              <a:t>Jackson Family Wines Unveils New Report, Goals Aimed at Advancing Field of Sustainable Wine</a:t>
            </a:r>
          </a:p>
        </p:txBody>
      </p:sp>
      <p:pic>
        <p:nvPicPr>
          <p:cNvPr id="6148" name="Picture 4" descr="Sustainable Brands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6854" y="643194"/>
            <a:ext cx="2199131" cy="445631"/>
          </a:xfrm>
          <a:prstGeom prst="rect">
            <a:avLst/>
          </a:prstGeom>
          <a:solidFill>
            <a:schemeClr val="tx1"/>
          </a:solidFill>
        </p:spPr>
      </p:pic>
      <p:sp>
        <p:nvSpPr>
          <p:cNvPr id="13" name="Title 1"/>
          <p:cNvSpPr txBox="1">
            <a:spLocks/>
          </p:cNvSpPr>
          <p:nvPr/>
        </p:nvSpPr>
        <p:spPr>
          <a:xfrm>
            <a:off x="615211" y="-12526"/>
            <a:ext cx="951420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Inaugural Sustainability Report &amp; Goals</a:t>
            </a:r>
            <a:endParaRPr lang="en-US" sz="1500" b="1" i="1" dirty="0">
              <a:solidFill>
                <a:srgbClr val="424242"/>
              </a:solidFill>
              <a:latin typeface="Gill Sans MT" charset="0"/>
              <a:ea typeface="Gill Sans MT" charset="0"/>
              <a:cs typeface="Gill Sans MT" charset="0"/>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sp>
        <p:nvSpPr>
          <p:cNvPr id="15" name="Title 1"/>
          <p:cNvSpPr txBox="1">
            <a:spLocks/>
          </p:cNvSpPr>
          <p:nvPr/>
        </p:nvSpPr>
        <p:spPr>
          <a:xfrm>
            <a:off x="494231" y="2361832"/>
            <a:ext cx="7061972" cy="3484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kern="0" dirty="0">
                <a:solidFill>
                  <a:srgbClr val="90141B"/>
                </a:solidFill>
                <a:latin typeface="Calibri" pitchFamily="34" charset="0"/>
                <a:ea typeface="+mn-ea"/>
                <a:cs typeface="Calibri" pitchFamily="34" charset="0"/>
              </a:rPr>
              <a:t>Our 2021 Goals:</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One land conservation/restoration project per year</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85% certified sustainable grower fruit</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50% of winemaking energy offset from onsite renewables</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33% reduction in water intensity per gallon produced</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25% reduction in GHGs per gallon produced</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Achieve Zero Waste tasting rooms &amp; wineries</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Establish domestic internship program</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75% participation rate in volunteer program annually</a:t>
            </a:r>
          </a:p>
          <a:p>
            <a:pPr marL="457200" indent="-457200">
              <a:lnSpc>
                <a:spcPct val="150000"/>
              </a:lnSpc>
              <a:buFont typeface="+mj-lt"/>
              <a:buAutoNum type="arabicPeriod"/>
            </a:pPr>
            <a:r>
              <a:rPr lang="en-US" sz="2000" kern="0" dirty="0">
                <a:solidFill>
                  <a:schemeClr val="bg1">
                    <a:lumMod val="50000"/>
                  </a:schemeClr>
                </a:solidFill>
                <a:latin typeface="Calibri" pitchFamily="34" charset="0"/>
                <a:ea typeface="+mn-ea"/>
                <a:cs typeface="Calibri" pitchFamily="34" charset="0"/>
              </a:rPr>
              <a:t>Pilot or continue experimental trial each year </a:t>
            </a:r>
          </a:p>
          <a:p>
            <a:pPr marL="285750" indent="-285750">
              <a:buFont typeface="Arial" panose="020B0604020202020204" pitchFamily="34" charset="0"/>
              <a:buChar char="•"/>
            </a:pPr>
            <a:endParaRPr lang="en-US" sz="20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endParaRPr lang="en-US" sz="2000" kern="0" dirty="0">
              <a:solidFill>
                <a:schemeClr val="bg1">
                  <a:lumMod val="50000"/>
                </a:schemeClr>
              </a:solidFill>
              <a:latin typeface="Calibri" pitchFamily="34" charset="0"/>
              <a:ea typeface="+mn-ea"/>
              <a:cs typeface="Calibri" pitchFamily="34" charset="0"/>
            </a:endParaRPr>
          </a:p>
        </p:txBody>
      </p:sp>
      <p:cxnSp>
        <p:nvCxnSpPr>
          <p:cNvPr id="16" name="Straight Connector 15"/>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158482" y="2748088"/>
            <a:ext cx="7772400"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250" dirty="0">
                <a:solidFill>
                  <a:schemeClr val="tx1">
                    <a:lumMod val="50000"/>
                    <a:lumOff val="50000"/>
                  </a:schemeClr>
                </a:solidFill>
                <a:ea typeface="+mn-ea"/>
              </a:rPr>
              <a:t>CONSUMERS &amp; SUSTAINABILITY</a:t>
            </a:r>
          </a:p>
        </p:txBody>
      </p:sp>
      <p:cxnSp>
        <p:nvCxnSpPr>
          <p:cNvPr id="5" name="Straight Connector 4"/>
          <p:cNvCxnSpPr/>
          <p:nvPr/>
        </p:nvCxnSpPr>
        <p:spPr bwMode="auto">
          <a:xfrm>
            <a:off x="5878295" y="2367089"/>
            <a:ext cx="0" cy="2232025"/>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p:spPr>
      </p:cxnSp>
      <p:pic>
        <p:nvPicPr>
          <p:cNvPr id="6" name="Picture 5"/>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924723" y="2590397"/>
            <a:ext cx="2615012" cy="1644823"/>
          </a:xfrm>
          <a:prstGeom prst="rect">
            <a:avLst/>
          </a:prstGeom>
        </p:spPr>
      </p:pic>
    </p:spTree>
    <p:extLst>
      <p:ext uri="{BB962C8B-B14F-4D97-AF65-F5344CB8AC3E}">
        <p14:creationId xmlns:p14="http://schemas.microsoft.com/office/powerpoint/2010/main" val="209058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505" t="16470" r="5093" b="42101"/>
          <a:stretch/>
        </p:blipFill>
        <p:spPr>
          <a:xfrm>
            <a:off x="1104900" y="1733550"/>
            <a:ext cx="9821902" cy="3684116"/>
          </a:xfrm>
          <a:prstGeom prst="rect">
            <a:avLst/>
          </a:prstGeom>
        </p:spPr>
      </p:pic>
      <p:sp>
        <p:nvSpPr>
          <p:cNvPr id="6" name="Title 1"/>
          <p:cNvSpPr txBox="1">
            <a:spLocks/>
          </p:cNvSpPr>
          <p:nvPr/>
        </p:nvSpPr>
        <p:spPr>
          <a:xfrm>
            <a:off x="615211" y="-12526"/>
            <a:ext cx="9088081" cy="871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Gill Sans MT" charset="0"/>
              </a:rPr>
              <a:t>Challenges &amp; Opportunities</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8" name="Straight Connector 7"/>
          <p:cNvCxnSpPr/>
          <p:nvPr/>
        </p:nvCxnSpPr>
        <p:spPr>
          <a:xfrm>
            <a:off x="0" y="762000"/>
            <a:ext cx="4928616" cy="6096"/>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2" name="Rectangle: Rounded Corners 1"/>
          <p:cNvSpPr/>
          <p:nvPr/>
        </p:nvSpPr>
        <p:spPr>
          <a:xfrm>
            <a:off x="7592786" y="2775857"/>
            <a:ext cx="2988128" cy="2171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10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Gill Sans MT" charset="0"/>
              </a:rPr>
              <a:t>Kendall-Jackson Sustainability Messaging</a:t>
            </a:r>
            <a:endParaRPr lang="en-US" sz="1500" b="1" i="1" dirty="0">
              <a:solidFill>
                <a:srgbClr val="424242"/>
              </a:solidFill>
              <a:latin typeface="Gill Sans MT" charset="0"/>
              <a:ea typeface="Gill Sans MT" charset="0"/>
              <a:cs typeface="Gill Sans MT"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6" name="Straight Connector 5"/>
          <p:cNvCxnSpPr/>
          <p:nvPr/>
        </p:nvCxnSpPr>
        <p:spPr>
          <a:xfrm>
            <a:off x="0" y="762000"/>
            <a:ext cx="3501957"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1036" y="949022"/>
            <a:ext cx="9575260" cy="523220"/>
          </a:xfrm>
          <a:prstGeom prst="rect">
            <a:avLst/>
          </a:prstGeom>
        </p:spPr>
        <p:txBody>
          <a:bodyPr wrap="square">
            <a:spAutoFit/>
          </a:bodyPr>
          <a:lstStyle/>
          <a:p>
            <a:r>
              <a:rPr lang="en-US" sz="2800" kern="0" dirty="0">
                <a:solidFill>
                  <a:srgbClr val="90141B"/>
                </a:solidFill>
                <a:latin typeface="Calibri" pitchFamily="34" charset="0"/>
                <a:cs typeface="Calibri" pitchFamily="34" charset="0"/>
              </a:rPr>
              <a:t>“We take big steps to leave small footprints.”</a:t>
            </a:r>
          </a:p>
        </p:txBody>
      </p:sp>
      <p:pic>
        <p:nvPicPr>
          <p:cNvPr id="8194" name="Picture 2" descr="Water Conserv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2800" y="1450418"/>
            <a:ext cx="1747587" cy="14341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390917" y="1757738"/>
            <a:ext cx="8634636" cy="830997"/>
          </a:xfrm>
          <a:prstGeom prst="rect">
            <a:avLst/>
          </a:prstGeom>
        </p:spPr>
        <p:txBody>
          <a:bodyPr wrap="square">
            <a:spAutoFit/>
          </a:bodyPr>
          <a:lstStyle/>
          <a:p>
            <a:r>
              <a:rPr lang="en-US" sz="2800" kern="0" dirty="0">
                <a:solidFill>
                  <a:srgbClr val="90141B"/>
                </a:solidFill>
                <a:latin typeface="Calibri" pitchFamily="34" charset="0"/>
                <a:cs typeface="Calibri" pitchFamily="34" charset="0"/>
              </a:rPr>
              <a:t>Water</a:t>
            </a:r>
          </a:p>
          <a:p>
            <a:r>
              <a:rPr lang="en-US" sz="2000" i="1" kern="0" dirty="0">
                <a:solidFill>
                  <a:schemeClr val="bg1">
                    <a:lumMod val="50000"/>
                  </a:schemeClr>
                </a:solidFill>
                <a:latin typeface="Calibri" pitchFamily="34" charset="0"/>
                <a:cs typeface="Calibri" pitchFamily="34" charset="0"/>
              </a:rPr>
              <a:t>Kendall-Jackson wines are produced with 1/3 less water than industry standard.</a:t>
            </a:r>
          </a:p>
        </p:txBody>
      </p:sp>
      <p:pic>
        <p:nvPicPr>
          <p:cNvPr id="8196" name="Picture 4" descr="Solar Pow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7546" y="2773039"/>
            <a:ext cx="1842841" cy="12797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390917" y="2890595"/>
            <a:ext cx="8831726" cy="1138773"/>
          </a:xfrm>
          <a:prstGeom prst="rect">
            <a:avLst/>
          </a:prstGeom>
        </p:spPr>
        <p:txBody>
          <a:bodyPr wrap="square">
            <a:spAutoFit/>
          </a:bodyPr>
          <a:lstStyle/>
          <a:p>
            <a:r>
              <a:rPr lang="en-US" sz="2800" kern="0" dirty="0">
                <a:solidFill>
                  <a:srgbClr val="90141B"/>
                </a:solidFill>
                <a:latin typeface="Calibri" pitchFamily="34" charset="0"/>
                <a:cs typeface="Calibri" pitchFamily="34" charset="0"/>
              </a:rPr>
              <a:t>Solar</a:t>
            </a:r>
          </a:p>
          <a:p>
            <a:r>
              <a:rPr lang="en-US" sz="2000" i="1" kern="0" dirty="0">
                <a:solidFill>
                  <a:schemeClr val="bg1">
                    <a:lumMod val="50000"/>
                  </a:schemeClr>
                </a:solidFill>
                <a:latin typeface="Calibri" pitchFamily="34" charset="0"/>
                <a:cs typeface="Calibri" pitchFamily="34" charset="0"/>
              </a:rPr>
              <a:t>Kendall-Jackson wines are </a:t>
            </a:r>
            <a:r>
              <a:rPr lang="en-US" sz="2000" i="1" kern="0" dirty="0" err="1">
                <a:solidFill>
                  <a:schemeClr val="bg1">
                    <a:lumMod val="50000"/>
                  </a:schemeClr>
                </a:solidFill>
                <a:latin typeface="Calibri" pitchFamily="34" charset="0"/>
                <a:cs typeface="Calibri" pitchFamily="34" charset="0"/>
              </a:rPr>
              <a:t>vinted</a:t>
            </a:r>
            <a:r>
              <a:rPr lang="en-US" sz="2000" i="1" kern="0" dirty="0">
                <a:solidFill>
                  <a:schemeClr val="bg1">
                    <a:lumMod val="50000"/>
                  </a:schemeClr>
                </a:solidFill>
                <a:latin typeface="Calibri" pitchFamily="34" charset="0"/>
                <a:cs typeface="Calibri" pitchFamily="34" charset="0"/>
              </a:rPr>
              <a:t> and bottled leveraging the largest solar generator in the wine industry.</a:t>
            </a:r>
          </a:p>
        </p:txBody>
      </p:sp>
      <p:pic>
        <p:nvPicPr>
          <p:cNvPr id="8198" name="Picture 6" descr="Renewable Energy"/>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2800" y="4381257"/>
            <a:ext cx="1450803" cy="10075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390917" y="4475723"/>
            <a:ext cx="9250097" cy="830997"/>
          </a:xfrm>
          <a:prstGeom prst="rect">
            <a:avLst/>
          </a:prstGeom>
        </p:spPr>
        <p:txBody>
          <a:bodyPr wrap="square">
            <a:spAutoFit/>
          </a:bodyPr>
          <a:lstStyle/>
          <a:p>
            <a:r>
              <a:rPr lang="en-US" sz="2800" kern="0" dirty="0">
                <a:solidFill>
                  <a:srgbClr val="90141B"/>
                </a:solidFill>
                <a:latin typeface="Calibri" pitchFamily="34" charset="0"/>
                <a:cs typeface="Calibri" pitchFamily="34" charset="0"/>
              </a:rPr>
              <a:t>Renewable Energy</a:t>
            </a:r>
          </a:p>
          <a:p>
            <a:r>
              <a:rPr lang="en-US" sz="2000" i="1" kern="0" dirty="0">
                <a:solidFill>
                  <a:schemeClr val="bg1">
                    <a:lumMod val="50000"/>
                  </a:schemeClr>
                </a:solidFill>
                <a:latin typeface="Calibri" pitchFamily="34" charset="0"/>
                <a:cs typeface="Calibri" pitchFamily="34" charset="0"/>
              </a:rPr>
              <a:t>Kendall-Jackson wines are </a:t>
            </a:r>
            <a:r>
              <a:rPr lang="en-US" sz="2000" i="1" kern="0" dirty="0" err="1">
                <a:solidFill>
                  <a:schemeClr val="bg1">
                    <a:lumMod val="50000"/>
                  </a:schemeClr>
                </a:solidFill>
                <a:latin typeface="Calibri" pitchFamily="34" charset="0"/>
                <a:cs typeface="Calibri" pitchFamily="34" charset="0"/>
              </a:rPr>
              <a:t>vinted</a:t>
            </a:r>
            <a:r>
              <a:rPr lang="en-US" sz="2000" i="1" kern="0" dirty="0">
                <a:solidFill>
                  <a:schemeClr val="bg1">
                    <a:lumMod val="50000"/>
                  </a:schemeClr>
                </a:solidFill>
                <a:latin typeface="Calibri" pitchFamily="34" charset="0"/>
                <a:cs typeface="Calibri" pitchFamily="34" charset="0"/>
              </a:rPr>
              <a:t> and bottled with 100% certified renewable electricity.</a:t>
            </a:r>
          </a:p>
        </p:txBody>
      </p:sp>
      <p:pic>
        <p:nvPicPr>
          <p:cNvPr id="8200" name="Picture 8" descr="Land Preservation"/>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3806" y="5529196"/>
            <a:ext cx="2007112" cy="139382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90917" y="5608580"/>
            <a:ext cx="9127005" cy="1138773"/>
          </a:xfrm>
          <a:prstGeom prst="rect">
            <a:avLst/>
          </a:prstGeom>
        </p:spPr>
        <p:txBody>
          <a:bodyPr wrap="square">
            <a:spAutoFit/>
          </a:bodyPr>
          <a:lstStyle/>
          <a:p>
            <a:r>
              <a:rPr lang="en-US" sz="2800" kern="0" dirty="0">
                <a:solidFill>
                  <a:srgbClr val="90141B"/>
                </a:solidFill>
                <a:latin typeface="Calibri" pitchFamily="34" charset="0"/>
                <a:cs typeface="Calibri" pitchFamily="34" charset="0"/>
              </a:rPr>
              <a:t>Land</a:t>
            </a:r>
          </a:p>
          <a:p>
            <a:r>
              <a:rPr lang="en-US" sz="2000" i="1" kern="0" dirty="0">
                <a:solidFill>
                  <a:schemeClr val="bg1">
                    <a:lumMod val="50000"/>
                  </a:schemeClr>
                </a:solidFill>
                <a:latin typeface="Calibri" pitchFamily="34" charset="0"/>
                <a:cs typeface="Calibri" pitchFamily="34" charset="0"/>
              </a:rPr>
              <a:t>100% of our estate vineyards and wineries are certified sustainable by the CCSW Winegrowing program.</a:t>
            </a:r>
          </a:p>
        </p:txBody>
      </p:sp>
    </p:spTree>
    <p:extLst>
      <p:ext uri="{BB962C8B-B14F-4D97-AF65-F5344CB8AC3E}">
        <p14:creationId xmlns:p14="http://schemas.microsoft.com/office/powerpoint/2010/main" val="392578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A0E6BA-2101-4462-8C85-3B48BB080134}" type="slidenum">
              <a:rPr lang="en-US" smtClean="0"/>
              <a:t>28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435" y="0"/>
            <a:ext cx="5228463" cy="68580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577661" y="0"/>
            <a:ext cx="5219913"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839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088B44-92DE-4916-8DCE-9CE8779FFA80}"/>
              </a:ext>
            </a:extLst>
          </p:cNvPr>
          <p:cNvPicPr>
            <a:picLocks noChangeAspect="1"/>
          </p:cNvPicPr>
          <p:nvPr/>
        </p:nvPicPr>
        <p:blipFill>
          <a:blip r:embed="rId3"/>
          <a:stretch>
            <a:fillRect/>
          </a:stretch>
        </p:blipFill>
        <p:spPr>
          <a:xfrm>
            <a:off x="2590199" y="0"/>
            <a:ext cx="7011603" cy="6858000"/>
          </a:xfrm>
          <a:prstGeom prst="rect">
            <a:avLst/>
          </a:prstGeom>
          <a:ln>
            <a:noFill/>
          </a:ln>
          <a:effectLst/>
        </p:spPr>
      </p:pic>
    </p:spTree>
    <p:extLst>
      <p:ext uri="{BB962C8B-B14F-4D97-AF65-F5344CB8AC3E}">
        <p14:creationId xmlns:p14="http://schemas.microsoft.com/office/powerpoint/2010/main" val="255665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Fun Facts About Wine</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1193038" y="1985942"/>
            <a:ext cx="7061972" cy="2657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endParaRPr lang="en-US" sz="2000" kern="0" dirty="0">
              <a:solidFill>
                <a:schemeClr val="bg1">
                  <a:lumMod val="50000"/>
                </a:schemeClr>
              </a:solidFill>
              <a:latin typeface="Calibri" pitchFamily="34" charset="0"/>
              <a:ea typeface="+mn-ea"/>
              <a:cs typeface="Calibri" pitchFamily="34" charset="0"/>
            </a:endParaRPr>
          </a:p>
        </p:txBody>
      </p:sp>
      <p:pic>
        <p:nvPicPr>
          <p:cNvPr id="2" name="Picture 1"/>
          <p:cNvPicPr>
            <a:picLocks noChangeAspect="1"/>
          </p:cNvPicPr>
          <p:nvPr/>
        </p:nvPicPr>
        <p:blipFill>
          <a:blip r:embed="rId4"/>
          <a:stretch>
            <a:fillRect/>
          </a:stretch>
        </p:blipFill>
        <p:spPr>
          <a:xfrm>
            <a:off x="0" y="-12526"/>
            <a:ext cx="12192000" cy="8128000"/>
          </a:xfrm>
          <a:prstGeom prst="rect">
            <a:avLst/>
          </a:prstGeom>
        </p:spPr>
      </p:pic>
      <p:sp>
        <p:nvSpPr>
          <p:cNvPr id="9" name="Title 1"/>
          <p:cNvSpPr txBox="1">
            <a:spLocks/>
          </p:cNvSpPr>
          <p:nvPr/>
        </p:nvSpPr>
        <p:spPr>
          <a:xfrm>
            <a:off x="7387436" y="132953"/>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Anybody know what this is?</a:t>
            </a:r>
            <a:endParaRPr lang="en-US" sz="1500" b="1" i="1" dirty="0">
              <a:solidFill>
                <a:srgbClr val="424242"/>
              </a:solidFill>
              <a:latin typeface="Gill Sans MT" charset="0"/>
              <a:ea typeface="Gill Sans MT" charset="0"/>
              <a:cs typeface="Gill Sans MT" charset="0"/>
            </a:endParaRPr>
          </a:p>
        </p:txBody>
      </p:sp>
    </p:spTree>
    <p:extLst>
      <p:ext uri="{BB962C8B-B14F-4D97-AF65-F5344CB8AC3E}">
        <p14:creationId xmlns:p14="http://schemas.microsoft.com/office/powerpoint/2010/main" val="188132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43B439-EBA1-4EBD-947B-4DE188766C15}"/>
              </a:ext>
            </a:extLst>
          </p:cNvPr>
          <p:cNvPicPr>
            <a:picLocks noGrp="1" noChangeAspect="1"/>
          </p:cNvPicPr>
          <p:nvPr>
            <p:ph idx="1"/>
          </p:nvPr>
        </p:nvPicPr>
        <p:blipFill rotWithShape="1">
          <a:blip r:embed="rId3"/>
          <a:srcRect l="50099" t="13025" r="2126" b="23374"/>
          <a:stretch/>
        </p:blipFill>
        <p:spPr>
          <a:xfrm>
            <a:off x="1538655" y="0"/>
            <a:ext cx="9114690" cy="6858000"/>
          </a:xfrm>
          <a:prstGeom prst="rect">
            <a:avLst/>
          </a:prstGeom>
        </p:spPr>
      </p:pic>
      <p:pic>
        <p:nvPicPr>
          <p:cNvPr id="3" name="Content Placeholder 4">
            <a:extLst/>
          </p:cNvPr>
          <p:cNvPicPr>
            <a:picLocks noChangeAspect="1"/>
          </p:cNvPicPr>
          <p:nvPr/>
        </p:nvPicPr>
        <p:blipFill rotWithShape="1">
          <a:blip r:embed="rId3"/>
          <a:srcRect t="36105" r="52387" b="40854"/>
          <a:stretch/>
        </p:blipFill>
        <p:spPr>
          <a:xfrm>
            <a:off x="5089442" y="5250264"/>
            <a:ext cx="5207606" cy="1424354"/>
          </a:xfrm>
          <a:prstGeom prst="rect">
            <a:avLst/>
          </a:prstGeom>
        </p:spPr>
      </p:pic>
    </p:spTree>
    <p:extLst>
      <p:ext uri="{BB962C8B-B14F-4D97-AF65-F5344CB8AC3E}">
        <p14:creationId xmlns:p14="http://schemas.microsoft.com/office/powerpoint/2010/main" val="26608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F925-87AF-4EAB-90E4-B5F378BB20B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CDBE8F4-AEAD-425C-BC85-9BC2FEDF3D0A}"/>
              </a:ext>
            </a:extLst>
          </p:cNvPr>
          <p:cNvPicPr>
            <a:picLocks noGrp="1" noChangeAspect="1"/>
          </p:cNvPicPr>
          <p:nvPr>
            <p:ph idx="1"/>
          </p:nvPr>
        </p:nvPicPr>
        <p:blipFill>
          <a:blip r:embed="rId2"/>
          <a:stretch>
            <a:fillRect/>
          </a:stretch>
        </p:blipFill>
        <p:spPr>
          <a:xfrm>
            <a:off x="992405" y="500159"/>
            <a:ext cx="10211214" cy="5678929"/>
          </a:xfrm>
          <a:prstGeom prst="rect">
            <a:avLst/>
          </a:prstGeom>
        </p:spPr>
      </p:pic>
    </p:spTree>
    <p:extLst>
      <p:ext uri="{BB962C8B-B14F-4D97-AF65-F5344CB8AC3E}">
        <p14:creationId xmlns:p14="http://schemas.microsoft.com/office/powerpoint/2010/main" val="4097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1649411" y="2578375"/>
            <a:ext cx="4446588" cy="2716213"/>
          </a:xfrm>
        </p:spPr>
        <p:txBody>
          <a:bodyPr>
            <a:normAutofit fontScale="47500" lnSpcReduction="20000"/>
          </a:bodyPr>
          <a:lstStyle/>
          <a:p>
            <a:pPr>
              <a:lnSpc>
                <a:spcPct val="120000"/>
              </a:lnSpc>
              <a:buClrTx/>
              <a:buFont typeface="Wingdings" panose="05000000000000000000" pitchFamily="2" charset="2"/>
              <a:buChar char="Ø"/>
            </a:pPr>
            <a:r>
              <a:rPr lang="en-US" sz="2900" b="1" dirty="0">
                <a:solidFill>
                  <a:schemeClr val="accent6">
                    <a:lumMod val="75000"/>
                  </a:schemeClr>
                </a:solidFill>
                <a:latin typeface="Century Gothic" panose="020B0502020202020204" pitchFamily="34" charset="0"/>
              </a:rPr>
              <a:t>73%</a:t>
            </a:r>
            <a:r>
              <a:rPr lang="en-US" dirty="0">
                <a:solidFill>
                  <a:schemeClr val="accent6">
                    <a:lumMod val="75000"/>
                  </a:schemeClr>
                </a:solidFill>
                <a:latin typeface="Century Gothic" panose="020B0502020202020204" pitchFamily="34" charset="0"/>
              </a:rPr>
              <a:t> of Trade accounts either </a:t>
            </a:r>
            <a:r>
              <a:rPr lang="en-US" b="1" dirty="0">
                <a:solidFill>
                  <a:schemeClr val="accent6">
                    <a:lumMod val="75000"/>
                  </a:schemeClr>
                </a:solidFill>
                <a:latin typeface="Century Gothic" panose="020B0502020202020204" pitchFamily="34" charset="0"/>
              </a:rPr>
              <a:t>frequently or occasionally </a:t>
            </a:r>
            <a:r>
              <a:rPr lang="en-US" dirty="0">
                <a:solidFill>
                  <a:schemeClr val="accent6">
                    <a:lumMod val="75000"/>
                  </a:schemeClr>
                </a:solidFill>
                <a:latin typeface="Century Gothic" panose="020B0502020202020204" pitchFamily="34" charset="0"/>
              </a:rPr>
              <a:t>consider sustainable practices when selecting wines</a:t>
            </a:r>
          </a:p>
          <a:p>
            <a:pPr lvl="0">
              <a:lnSpc>
                <a:spcPct val="120000"/>
              </a:lnSpc>
              <a:buClrTx/>
              <a:buFont typeface="Wingdings" panose="05000000000000000000" pitchFamily="2" charset="2"/>
              <a:buChar char="Ø"/>
            </a:pPr>
            <a:endParaRPr lang="en-US" dirty="0">
              <a:solidFill>
                <a:schemeClr val="accent6">
                  <a:lumMod val="75000"/>
                </a:schemeClr>
              </a:solidFill>
              <a:latin typeface="Century Gothic" panose="020B0502020202020204" pitchFamily="34" charset="0"/>
            </a:endParaRPr>
          </a:p>
          <a:p>
            <a:pPr>
              <a:lnSpc>
                <a:spcPct val="120000"/>
              </a:lnSpc>
              <a:buClrTx/>
              <a:buFont typeface="Wingdings" panose="05000000000000000000" pitchFamily="2" charset="2"/>
              <a:buChar char="Ø"/>
            </a:pPr>
            <a:r>
              <a:rPr lang="en-US" b="1" u="sng" dirty="0">
                <a:solidFill>
                  <a:schemeClr val="accent6">
                    <a:lumMod val="75000"/>
                  </a:schemeClr>
                </a:solidFill>
                <a:latin typeface="Century Gothic" panose="020B0502020202020204" pitchFamily="34" charset="0"/>
              </a:rPr>
              <a:t>Takeaway: </a:t>
            </a:r>
            <a:r>
              <a:rPr lang="en-US" dirty="0">
                <a:solidFill>
                  <a:schemeClr val="accent6">
                    <a:lumMod val="75000"/>
                  </a:schemeClr>
                </a:solidFill>
                <a:latin typeface="Century Gothic" panose="020B0502020202020204" pitchFamily="34" charset="0"/>
              </a:rPr>
              <a:t>Verification by an independent third party is an important aspect of sustainability</a:t>
            </a:r>
          </a:p>
          <a:p>
            <a:pPr lvl="0">
              <a:lnSpc>
                <a:spcPct val="120000"/>
              </a:lnSpc>
              <a:buClrTx/>
              <a:buFont typeface="Wingdings" panose="05000000000000000000" pitchFamily="2" charset="2"/>
              <a:buChar char="Ø"/>
            </a:pPr>
            <a:endParaRPr lang="en-US" dirty="0">
              <a:solidFill>
                <a:schemeClr val="accent6">
                  <a:lumMod val="75000"/>
                </a:schemeClr>
              </a:solidFill>
              <a:latin typeface="Century Gothic" panose="020B0502020202020204" pitchFamily="34" charset="0"/>
            </a:endParaRPr>
          </a:p>
          <a:p>
            <a:pPr lvl="0">
              <a:lnSpc>
                <a:spcPct val="120000"/>
              </a:lnSpc>
              <a:buClrTx/>
              <a:buFont typeface="Wingdings" panose="05000000000000000000" pitchFamily="2" charset="2"/>
              <a:buChar char="Ø"/>
            </a:pPr>
            <a:r>
              <a:rPr lang="en-US" b="1" dirty="0">
                <a:solidFill>
                  <a:schemeClr val="accent6">
                    <a:lumMod val="75000"/>
                  </a:schemeClr>
                </a:solidFill>
                <a:latin typeface="Century Gothic" panose="020B0502020202020204" pitchFamily="34" charset="0"/>
              </a:rPr>
              <a:t>Pest management, water conservation and protecting natural resources </a:t>
            </a:r>
            <a:r>
              <a:rPr lang="en-US" dirty="0">
                <a:solidFill>
                  <a:schemeClr val="accent6">
                    <a:lumMod val="75000"/>
                  </a:schemeClr>
                </a:solidFill>
                <a:latin typeface="Century Gothic" panose="020B0502020202020204" pitchFamily="34" charset="0"/>
              </a:rPr>
              <a:t>are viewed as defining sustainability attributes</a:t>
            </a:r>
          </a:p>
        </p:txBody>
      </p:sp>
      <p:sp>
        <p:nvSpPr>
          <p:cNvPr id="9" name="Rectangle 8"/>
          <p:cNvSpPr/>
          <p:nvPr/>
        </p:nvSpPr>
        <p:spPr>
          <a:xfrm>
            <a:off x="1068886" y="1459210"/>
            <a:ext cx="6392617" cy="584775"/>
          </a:xfrm>
          <a:prstGeom prst="rect">
            <a:avLst/>
          </a:prstGeom>
        </p:spPr>
        <p:txBody>
          <a:bodyPr wrap="square">
            <a:spAutoFit/>
          </a:bodyPr>
          <a:lstStyle/>
          <a:p>
            <a:r>
              <a:rPr lang="en-US" sz="1600" b="1" dirty="0">
                <a:solidFill>
                  <a:schemeClr val="accent6">
                    <a:lumMod val="75000"/>
                  </a:schemeClr>
                </a:solidFill>
                <a:latin typeface="Century Gothic" panose="020B0502020202020204" pitchFamily="34" charset="0"/>
              </a:rPr>
              <a:t>Demand for sustainable wine has increased over the past 5–10 years and is likely to continue to grow over the next decade</a:t>
            </a:r>
          </a:p>
        </p:txBody>
      </p:sp>
      <p:graphicFrame>
        <p:nvGraphicFramePr>
          <p:cNvPr id="10" name="Chart 9"/>
          <p:cNvGraphicFramePr/>
          <p:nvPr>
            <p:extLst>
              <p:ext uri="{D42A27DB-BD31-4B8C-83A1-F6EECF244321}">
                <p14:modId xmlns:p14="http://schemas.microsoft.com/office/powerpoint/2010/main" val="2340203482"/>
              </p:ext>
            </p:extLst>
          </p:nvPr>
        </p:nvGraphicFramePr>
        <p:xfrm>
          <a:off x="6408983" y="2175866"/>
          <a:ext cx="4518006" cy="342017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11100" y="6130428"/>
            <a:ext cx="7223766" cy="311304"/>
          </a:xfrm>
          <a:prstGeom prst="rect">
            <a:avLst/>
          </a:prstGeom>
          <a:noFill/>
        </p:spPr>
        <p:txBody>
          <a:bodyPr wrap="square" rtlCol="0">
            <a:spAutoFit/>
          </a:bodyPr>
          <a:lstStyle/>
          <a:p>
            <a:pPr defTabSz="812760"/>
            <a:r>
              <a:rPr lang="en-US" sz="1200" b="1" i="1" dirty="0">
                <a:solidFill>
                  <a:prstClr val="black"/>
                </a:solidFill>
              </a:rPr>
              <a:t>Sources</a:t>
            </a:r>
            <a:r>
              <a:rPr lang="en-US" sz="1200" i="1" dirty="0">
                <a:solidFill>
                  <a:prstClr val="black"/>
                </a:solidFill>
              </a:rPr>
              <a:t>: 2016 Full Glass Research, Wine Opinions</a:t>
            </a:r>
            <a:r>
              <a:rPr lang="en-US" sz="1423" i="1" dirty="0">
                <a:solidFill>
                  <a:prstClr val="black"/>
                </a:solidFill>
              </a:rPr>
              <a:t>	</a:t>
            </a:r>
          </a:p>
        </p:txBody>
      </p:sp>
      <p:sp>
        <p:nvSpPr>
          <p:cNvPr id="8" name="Title 1"/>
          <p:cNvSpPr>
            <a:spLocks noGrp="1"/>
          </p:cNvSpPr>
          <p:nvPr>
            <p:ph type="title"/>
          </p:nvPr>
        </p:nvSpPr>
        <p:spPr>
          <a:xfrm>
            <a:off x="0" y="630412"/>
            <a:ext cx="12191999" cy="487567"/>
          </a:xfrm>
          <a:solidFill>
            <a:schemeClr val="accent6">
              <a:lumMod val="75000"/>
            </a:schemeClr>
          </a:solidFill>
        </p:spPr>
        <p:txBody>
          <a:bodyPr>
            <a:noAutofit/>
          </a:bodyPr>
          <a:lstStyle/>
          <a:p>
            <a:pPr algn="ctr"/>
            <a:r>
              <a:rPr lang="en-US" sz="2800" dirty="0">
                <a:solidFill>
                  <a:schemeClr val="bg1"/>
                </a:solidFill>
                <a:latin typeface="Century Gothic" panose="020B0502020202020204" pitchFamily="34" charset="0"/>
              </a:rPr>
              <a:t>Sustainability Impacts Wine Trade Purchasing</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5823839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8559"/>
            <a:ext cx="12192000" cy="1355065"/>
          </a:xfrm>
        </p:spPr>
        <p:txBody>
          <a:bodyPr>
            <a:normAutofit/>
          </a:bodyPr>
          <a:lstStyle/>
          <a:p>
            <a:pPr algn="ctr"/>
            <a:r>
              <a:rPr lang="en-US" sz="3000" b="1" dirty="0">
                <a:solidFill>
                  <a:srgbClr val="90141B"/>
                </a:solidFill>
              </a:rPr>
              <a:t>Trade’s Top obstacles to selling sustainable wine?</a:t>
            </a:r>
          </a:p>
        </p:txBody>
      </p:sp>
      <p:sp>
        <p:nvSpPr>
          <p:cNvPr id="7" name="TextBox 6"/>
          <p:cNvSpPr txBox="1"/>
          <p:nvPr/>
        </p:nvSpPr>
        <p:spPr>
          <a:xfrm>
            <a:off x="826721" y="6211574"/>
            <a:ext cx="3983277" cy="276999"/>
          </a:xfrm>
          <a:prstGeom prst="rect">
            <a:avLst/>
          </a:prstGeom>
          <a:noFill/>
        </p:spPr>
        <p:txBody>
          <a:bodyPr wrap="square" rtlCol="0">
            <a:spAutoFit/>
          </a:bodyPr>
          <a:lstStyle/>
          <a:p>
            <a:pPr defTabSz="685800"/>
            <a:r>
              <a:rPr lang="en-US" sz="1200" b="1" dirty="0">
                <a:solidFill>
                  <a:prstClr val="black"/>
                </a:solidFill>
                <a:latin typeface="Calibri" panose="020F0502020204030204"/>
              </a:rPr>
              <a:t>Source</a:t>
            </a:r>
            <a:r>
              <a:rPr lang="en-US" sz="1200" dirty="0">
                <a:solidFill>
                  <a:prstClr val="black"/>
                </a:solidFill>
                <a:latin typeface="Calibri" panose="020F0502020204030204"/>
              </a:rPr>
              <a:t>: Wine Opinions National Trade Panel 2016</a:t>
            </a:r>
            <a:endParaRPr lang="en-US" sz="1200" b="1" dirty="0">
              <a:solidFill>
                <a:prstClr val="black"/>
              </a:solidFill>
              <a:latin typeface="Calibri" panose="020F0502020204030204"/>
            </a:endParaRPr>
          </a:p>
        </p:txBody>
      </p:sp>
      <p:pic>
        <p:nvPicPr>
          <p:cNvPr id="9" name="Content Placeholder 8"/>
          <p:cNvPicPr>
            <a:picLocks noGrp="1" noChangeAspect="1"/>
          </p:cNvPicPr>
          <p:nvPr>
            <p:ph idx="1"/>
          </p:nvPr>
        </p:nvPicPr>
        <p:blipFill rotWithShape="1">
          <a:blip r:embed="rId3"/>
          <a:srcRect l="2642" t="22727" r="2169" b="11966"/>
          <a:stretch/>
        </p:blipFill>
        <p:spPr>
          <a:xfrm>
            <a:off x="1828800" y="1533773"/>
            <a:ext cx="8074152" cy="4431629"/>
          </a:xfrm>
          <a:prstGeom prst="rect">
            <a:avLst/>
          </a:prstGeom>
        </p:spPr>
      </p:pic>
      <p:sp>
        <p:nvSpPr>
          <p:cNvPr id="11" name="Rectangle 10"/>
          <p:cNvSpPr/>
          <p:nvPr/>
        </p:nvSpPr>
        <p:spPr>
          <a:xfrm>
            <a:off x="1828800" y="1563624"/>
            <a:ext cx="8074152" cy="1627632"/>
          </a:xfrm>
          <a:prstGeom prst="rect">
            <a:avLst/>
          </a:prstGeom>
          <a:noFill/>
          <a:ln w="50800">
            <a:solidFill>
              <a:srgbClr val="901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5617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1" y="2677977"/>
            <a:ext cx="6858000" cy="1200614"/>
          </a:xfrm>
        </p:spPr>
        <p:txBody>
          <a:bodyPr vert="horz" lIns="68580" tIns="34290" rIns="68580" bIns="34290" rtlCol="0">
            <a:noAutofit/>
          </a:bodyPr>
          <a:lstStyle/>
          <a:p>
            <a:pPr marL="0" indent="0" algn="ctr">
              <a:buNone/>
            </a:pPr>
            <a:r>
              <a:rPr lang="en-US" sz="2700" dirty="0"/>
              <a:t>25% of frequent wine consumers consider wine to have a </a:t>
            </a:r>
            <a:r>
              <a:rPr lang="en-US" sz="2700" u="sng" dirty="0">
                <a:solidFill>
                  <a:schemeClr val="accent6">
                    <a:lumMod val="75000"/>
                  </a:schemeClr>
                </a:solidFill>
              </a:rPr>
              <a:t>LOW</a:t>
            </a:r>
            <a:r>
              <a:rPr lang="en-US" sz="2700" dirty="0"/>
              <a:t> environmental impact</a:t>
            </a:r>
          </a:p>
        </p:txBody>
      </p:sp>
      <p:sp>
        <p:nvSpPr>
          <p:cNvPr id="9" name="TextBox 8"/>
          <p:cNvSpPr txBox="1"/>
          <p:nvPr/>
        </p:nvSpPr>
        <p:spPr>
          <a:xfrm>
            <a:off x="948930" y="5975881"/>
            <a:ext cx="3983277" cy="276999"/>
          </a:xfrm>
          <a:prstGeom prst="rect">
            <a:avLst/>
          </a:prstGeom>
          <a:noFill/>
        </p:spPr>
        <p:txBody>
          <a:bodyPr wrap="square" rtlCol="0">
            <a:spAutoFit/>
          </a:bodyPr>
          <a:lstStyle/>
          <a:p>
            <a:pPr defTabSz="685800"/>
            <a:r>
              <a:rPr lang="en-US" sz="1200" b="1" dirty="0">
                <a:solidFill>
                  <a:prstClr val="black"/>
                </a:solidFill>
                <a:latin typeface="Calibri" panose="020F0502020204030204"/>
              </a:rPr>
              <a:t>Source</a:t>
            </a:r>
            <a:r>
              <a:rPr lang="en-US" sz="1200" dirty="0">
                <a:solidFill>
                  <a:prstClr val="black"/>
                </a:solidFill>
                <a:latin typeface="Calibri" panose="020F0502020204030204"/>
              </a:rPr>
              <a:t>: Full Glass Research </a:t>
            </a:r>
            <a:r>
              <a:rPr lang="en-US" sz="1200" b="1" dirty="0">
                <a:solidFill>
                  <a:prstClr val="black"/>
                </a:solidFill>
                <a:latin typeface="Calibri" panose="020F0502020204030204"/>
              </a:rPr>
              <a:t>2015</a:t>
            </a:r>
          </a:p>
        </p:txBody>
      </p:sp>
      <p:sp>
        <p:nvSpPr>
          <p:cNvPr id="6" name="Title 1"/>
          <p:cNvSpPr txBox="1">
            <a:spLocks/>
          </p:cNvSpPr>
          <p:nvPr/>
        </p:nvSpPr>
        <p:spPr>
          <a:xfrm>
            <a:off x="1" y="1322912"/>
            <a:ext cx="12192000" cy="13550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rgbClr val="90141B"/>
                </a:solidFill>
              </a:rPr>
              <a:t>And wine is a bit unusual among “green” products…</a:t>
            </a:r>
          </a:p>
        </p:txBody>
      </p:sp>
    </p:spTree>
    <p:extLst>
      <p:ext uri="{BB962C8B-B14F-4D97-AF65-F5344CB8AC3E}">
        <p14:creationId xmlns:p14="http://schemas.microsoft.com/office/powerpoint/2010/main" val="354295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For </a:t>
            </a:r>
            <a:r>
              <a:rPr lang="en-US" sz="2800" u="sng" dirty="0"/>
              <a:t>Top</a:t>
            </a:r>
            <a:r>
              <a:rPr lang="en-US" sz="2800" dirty="0"/>
              <a:t> Wine Consumers, </a:t>
            </a:r>
            <a:r>
              <a:rPr lang="en-US" sz="2800" dirty="0">
                <a:solidFill>
                  <a:srgbClr val="00B050"/>
                </a:solidFill>
              </a:rPr>
              <a:t>Sustainability</a:t>
            </a:r>
            <a:r>
              <a:rPr lang="en-US" sz="2800" dirty="0"/>
              <a:t> is a </a:t>
            </a:r>
            <a:r>
              <a:rPr lang="en-US" sz="2800" u="sng" dirty="0"/>
              <a:t>Key Purchase Driver</a:t>
            </a:r>
            <a:r>
              <a:rPr lang="en-US" sz="2800" dirty="0"/>
              <a:t> – tied with Region &amp; Scores</a:t>
            </a:r>
          </a:p>
        </p:txBody>
      </p:sp>
      <p:sp>
        <p:nvSpPr>
          <p:cNvPr id="8" name="TextBox 7"/>
          <p:cNvSpPr txBox="1"/>
          <p:nvPr/>
        </p:nvSpPr>
        <p:spPr>
          <a:xfrm>
            <a:off x="600892" y="6257109"/>
            <a:ext cx="11312435" cy="430887"/>
          </a:xfrm>
          <a:prstGeom prst="rect">
            <a:avLst/>
          </a:prstGeom>
          <a:noFill/>
        </p:spPr>
        <p:txBody>
          <a:bodyPr wrap="square" rtlCol="0">
            <a:spAutoFit/>
          </a:bodyPr>
          <a:lstStyle/>
          <a:p>
            <a:pPr defTabSz="609585"/>
            <a:r>
              <a:rPr lang="en-US" sz="1100" dirty="0">
                <a:solidFill>
                  <a:prstClr val="white">
                    <a:lumMod val="50000"/>
                  </a:prstClr>
                </a:solidFill>
              </a:rPr>
              <a:t>Source: </a:t>
            </a:r>
            <a:r>
              <a:rPr lang="en-US" sz="1100" dirty="0" err="1">
                <a:solidFill>
                  <a:prstClr val="white">
                    <a:lumMod val="50000"/>
                  </a:prstClr>
                </a:solidFill>
              </a:rPr>
              <a:t>Ipsos</a:t>
            </a:r>
            <a:r>
              <a:rPr lang="en-US" sz="1100" dirty="0">
                <a:solidFill>
                  <a:prstClr val="white">
                    <a:lumMod val="50000"/>
                  </a:prstClr>
                </a:solidFill>
              </a:rPr>
              <a:t> Affluent Wine Consumer Report, N = 1,999 ages 25-69, $150K+ HHI and drink 2+ glasses of wine per week. Top Wine consumers  = True Connoisseur segment, 13% of affluent consumers, 35% of wine sales. Q:  How important are the following considerations when buying a bottle of wine?</a:t>
            </a:r>
            <a:endParaRPr lang="en-US" dirty="0">
              <a:solidFill>
                <a:prstClr val="black"/>
              </a:solidFill>
            </a:endParaRPr>
          </a:p>
        </p:txBody>
      </p:sp>
      <p:graphicFrame>
        <p:nvGraphicFramePr>
          <p:cNvPr id="9" name="Chart 8"/>
          <p:cNvGraphicFramePr/>
          <p:nvPr>
            <p:extLst>
              <p:ext uri="{D42A27DB-BD31-4B8C-83A1-F6EECF244321}">
                <p14:modId xmlns:p14="http://schemas.microsoft.com/office/powerpoint/2010/main" val="3109090412"/>
              </p:ext>
            </p:extLst>
          </p:nvPr>
        </p:nvGraphicFramePr>
        <p:xfrm>
          <a:off x="-676656" y="1298448"/>
          <a:ext cx="10561319" cy="576819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3337560" y="2688336"/>
            <a:ext cx="5577840" cy="64370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endParaRPr>
          </a:p>
        </p:txBody>
      </p:sp>
    </p:spTree>
    <p:extLst>
      <p:ext uri="{BB962C8B-B14F-4D97-AF65-F5344CB8AC3E}">
        <p14:creationId xmlns:p14="http://schemas.microsoft.com/office/powerpoint/2010/main" val="356139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147766" y="2748088"/>
            <a:ext cx="7772400"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250" dirty="0">
                <a:solidFill>
                  <a:schemeClr val="tx1">
                    <a:lumMod val="50000"/>
                    <a:lumOff val="50000"/>
                  </a:schemeClr>
                </a:solidFill>
                <a:ea typeface="+mn-ea"/>
              </a:rPr>
              <a:t>INTRODUCING K-J’S </a:t>
            </a:r>
          </a:p>
          <a:p>
            <a:pPr algn="ctr"/>
            <a:r>
              <a:rPr lang="en-US" sz="2800" spc="250" dirty="0">
                <a:solidFill>
                  <a:schemeClr val="tx1">
                    <a:lumMod val="50000"/>
                    <a:lumOff val="50000"/>
                  </a:schemeClr>
                </a:solidFill>
                <a:ea typeface="+mn-ea"/>
              </a:rPr>
              <a:t>BUSINESS CASE COMPETITION</a:t>
            </a:r>
            <a:endParaRPr lang="en-US" sz="6000" dirty="0"/>
          </a:p>
        </p:txBody>
      </p:sp>
      <p:cxnSp>
        <p:nvCxnSpPr>
          <p:cNvPr id="5" name="Straight Connector 4"/>
          <p:cNvCxnSpPr/>
          <p:nvPr/>
        </p:nvCxnSpPr>
        <p:spPr bwMode="auto">
          <a:xfrm>
            <a:off x="5878295" y="2367089"/>
            <a:ext cx="0" cy="2232025"/>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p:spPr>
      </p:cxnSp>
      <p:pic>
        <p:nvPicPr>
          <p:cNvPr id="6" name="Picture 5"/>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924723" y="2590397"/>
            <a:ext cx="2615012" cy="1644823"/>
          </a:xfrm>
          <a:prstGeom prst="rect">
            <a:avLst/>
          </a:prstGeom>
        </p:spPr>
      </p:pic>
    </p:spTree>
    <p:extLst>
      <p:ext uri="{BB962C8B-B14F-4D97-AF65-F5344CB8AC3E}">
        <p14:creationId xmlns:p14="http://schemas.microsoft.com/office/powerpoint/2010/main" val="406832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2" y="5420"/>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Kendall-Jackson / Net Impact Sustainability Business Case Competition</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859536" y="2080445"/>
            <a:ext cx="10689336" cy="2790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u="sng" kern="0" dirty="0">
                <a:solidFill>
                  <a:srgbClr val="90141B"/>
                </a:solidFill>
                <a:latin typeface="Calibri" pitchFamily="34" charset="0"/>
                <a:ea typeface="+mn-ea"/>
                <a:cs typeface="Calibri" pitchFamily="34" charset="0"/>
              </a:rPr>
              <a:t>Open Challenge Round</a:t>
            </a:r>
            <a:r>
              <a:rPr lang="en-US" sz="2000" b="1" i="1" kern="0" dirty="0">
                <a:solidFill>
                  <a:srgbClr val="90141B"/>
                </a:solidFill>
                <a:latin typeface="Calibri" pitchFamily="34" charset="0"/>
                <a:ea typeface="+mn-ea"/>
                <a:cs typeface="Calibri" pitchFamily="34" charset="0"/>
              </a:rPr>
              <a:t>: </a:t>
            </a:r>
            <a:r>
              <a:rPr lang="en-US" sz="2000" b="1" i="1" kern="0" dirty="0">
                <a:solidFill>
                  <a:schemeClr val="bg1">
                    <a:lumMod val="50000"/>
                  </a:schemeClr>
                </a:solidFill>
                <a:latin typeface="Calibri" pitchFamily="34" charset="0"/>
                <a:ea typeface="+mn-ea"/>
                <a:cs typeface="Calibri" pitchFamily="34" charset="0"/>
              </a:rPr>
              <a:t>Today – early December 2017</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What’s working &amp; what’s not with current K-J sustainability messaging?</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What do you recommend K-J do to connect our commitment to consumers at point of purchase?</a:t>
            </a:r>
          </a:p>
          <a:p>
            <a:pPr marL="285750" indent="-285750">
              <a:buFont typeface="Arial" panose="020B0604020202020204" pitchFamily="34" charset="0"/>
              <a:buChar char="•"/>
            </a:pPr>
            <a:r>
              <a:rPr lang="en-US" sz="2000" b="1" u="sng" kern="0" dirty="0">
                <a:solidFill>
                  <a:schemeClr val="bg1">
                    <a:lumMod val="50000"/>
                  </a:schemeClr>
                </a:solidFill>
                <a:latin typeface="Calibri" pitchFamily="34" charset="0"/>
                <a:cs typeface="Calibri" pitchFamily="34" charset="0"/>
              </a:rPr>
              <a:t>Deliverable</a:t>
            </a:r>
            <a:r>
              <a:rPr lang="en-US" sz="2000" b="1" kern="0" dirty="0">
                <a:solidFill>
                  <a:schemeClr val="bg1">
                    <a:lumMod val="50000"/>
                  </a:schemeClr>
                </a:solidFill>
                <a:latin typeface="Calibri" pitchFamily="34" charset="0"/>
                <a:cs typeface="Calibri" pitchFamily="34" charset="0"/>
              </a:rPr>
              <a:t>: </a:t>
            </a:r>
            <a:r>
              <a:rPr lang="en-US" sz="2000" kern="0" dirty="0">
                <a:solidFill>
                  <a:schemeClr val="bg1">
                    <a:lumMod val="50000"/>
                  </a:schemeClr>
                </a:solidFill>
                <a:latin typeface="Calibri" pitchFamily="34" charset="0"/>
                <a:cs typeface="Calibri" pitchFamily="34" charset="0"/>
              </a:rPr>
              <a:t>1-2 page narrative recommendation</a:t>
            </a:r>
            <a:endParaRPr lang="en-US" sz="20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endParaRPr lang="en-US" sz="20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endParaRPr lang="en-US" sz="2000" kern="0" dirty="0">
              <a:solidFill>
                <a:schemeClr val="bg1">
                  <a:lumMod val="50000"/>
                </a:schemeClr>
              </a:solidFill>
              <a:latin typeface="Calibri" pitchFamily="34" charset="0"/>
              <a:ea typeface="+mn-ea"/>
              <a:cs typeface="Calibri" pitchFamily="34" charset="0"/>
            </a:endParaRPr>
          </a:p>
          <a:p>
            <a:r>
              <a:rPr lang="en-US" sz="2000" b="1" u="sng" kern="0" dirty="0">
                <a:solidFill>
                  <a:srgbClr val="90141B"/>
                </a:solidFill>
                <a:latin typeface="Calibri" pitchFamily="34" charset="0"/>
                <a:ea typeface="+mn-ea"/>
                <a:cs typeface="Calibri" pitchFamily="34" charset="0"/>
              </a:rPr>
              <a:t>Semi-Final Challenge Round</a:t>
            </a:r>
            <a:r>
              <a:rPr lang="en-US" sz="2000" b="1" i="1" kern="0" dirty="0">
                <a:solidFill>
                  <a:srgbClr val="90141B"/>
                </a:solidFill>
                <a:latin typeface="Calibri" pitchFamily="34" charset="0"/>
                <a:ea typeface="+mn-ea"/>
                <a:cs typeface="Calibri" pitchFamily="34" charset="0"/>
              </a:rPr>
              <a:t>: </a:t>
            </a:r>
            <a:r>
              <a:rPr lang="en-US" sz="2000" b="1" i="1" kern="0" dirty="0">
                <a:solidFill>
                  <a:schemeClr val="bg1">
                    <a:lumMod val="50000"/>
                  </a:schemeClr>
                </a:solidFill>
                <a:latin typeface="Calibri" pitchFamily="34" charset="0"/>
                <a:ea typeface="+mn-ea"/>
                <a:cs typeface="Calibri" pitchFamily="34" charset="0"/>
              </a:rPr>
              <a:t>early January – late February 2018</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Top 10-15 submissions selected</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Leverage SWOT and other tools to analyze KJ’s current </a:t>
            </a:r>
            <a:r>
              <a:rPr lang="en-US" sz="2000" kern="0" dirty="0" err="1">
                <a:solidFill>
                  <a:schemeClr val="bg1">
                    <a:lumMod val="50000"/>
                  </a:schemeClr>
                </a:solidFill>
                <a:latin typeface="Calibri" pitchFamily="34" charset="0"/>
                <a:ea typeface="+mn-ea"/>
                <a:cs typeface="Calibri" pitchFamily="34" charset="0"/>
              </a:rPr>
              <a:t>MarComm</a:t>
            </a:r>
            <a:r>
              <a:rPr lang="en-US" sz="2000" kern="0" dirty="0">
                <a:solidFill>
                  <a:schemeClr val="bg1">
                    <a:lumMod val="50000"/>
                  </a:schemeClr>
                </a:solidFill>
                <a:latin typeface="Calibri" pitchFamily="34" charset="0"/>
                <a:ea typeface="+mn-ea"/>
                <a:cs typeface="Calibri" pitchFamily="34" charset="0"/>
              </a:rPr>
              <a:t> strategies</a:t>
            </a:r>
          </a:p>
          <a:p>
            <a:pPr marL="285750" indent="-285750">
              <a:buFont typeface="Arial" panose="020B0604020202020204" pitchFamily="34" charset="0"/>
              <a:buChar char="•"/>
            </a:pPr>
            <a:r>
              <a:rPr lang="en-US" sz="2000" b="1" u="sng" kern="0" dirty="0">
                <a:solidFill>
                  <a:schemeClr val="bg1">
                    <a:lumMod val="50000"/>
                  </a:schemeClr>
                </a:solidFill>
                <a:latin typeface="Calibri" pitchFamily="34" charset="0"/>
                <a:ea typeface="+mn-ea"/>
                <a:cs typeface="Calibri" pitchFamily="34" charset="0"/>
              </a:rPr>
              <a:t>Deliverable</a:t>
            </a:r>
            <a:r>
              <a:rPr lang="en-US" sz="2000" b="1" kern="0" dirty="0">
                <a:solidFill>
                  <a:schemeClr val="bg1">
                    <a:lumMod val="50000"/>
                  </a:schemeClr>
                </a:solidFill>
                <a:latin typeface="Calibri" pitchFamily="34" charset="0"/>
                <a:ea typeface="+mn-ea"/>
                <a:cs typeface="Calibri" pitchFamily="34" charset="0"/>
              </a:rPr>
              <a:t>: </a:t>
            </a:r>
            <a:r>
              <a:rPr lang="en-US" sz="2000" kern="0" dirty="0">
                <a:solidFill>
                  <a:schemeClr val="bg1">
                    <a:lumMod val="50000"/>
                  </a:schemeClr>
                </a:solidFill>
                <a:latin typeface="Calibri" pitchFamily="34" charset="0"/>
                <a:ea typeface="+mn-ea"/>
                <a:cs typeface="Calibri" pitchFamily="34" charset="0"/>
              </a:rPr>
              <a:t>New marketing campaign for K-J (12 months / $1MM) that include peer group/in-store insights, a review of social media channels, and budgets/sales forecasts</a:t>
            </a:r>
          </a:p>
          <a:p>
            <a:endParaRPr lang="en-US" sz="2000" kern="0" dirty="0">
              <a:solidFill>
                <a:schemeClr val="bg1">
                  <a:lumMod val="50000"/>
                </a:schemeClr>
              </a:solidFill>
              <a:latin typeface="Calibri" pitchFamily="34" charset="0"/>
              <a:ea typeface="+mn-ea"/>
              <a:cs typeface="Calibri" pitchFamily="34" charset="0"/>
            </a:endParaRPr>
          </a:p>
          <a:p>
            <a:endParaRPr lang="en-US" sz="2000" kern="0" dirty="0">
              <a:solidFill>
                <a:schemeClr val="bg1">
                  <a:lumMod val="50000"/>
                </a:schemeClr>
              </a:solidFill>
              <a:latin typeface="Calibri" pitchFamily="34" charset="0"/>
              <a:ea typeface="+mn-ea"/>
              <a:cs typeface="Calibri" pitchFamily="34" charset="0"/>
            </a:endParaRPr>
          </a:p>
          <a:p>
            <a:r>
              <a:rPr lang="en-US" sz="2000" b="1" u="sng" kern="0" dirty="0">
                <a:solidFill>
                  <a:srgbClr val="90141B"/>
                </a:solidFill>
                <a:latin typeface="Calibri" pitchFamily="34" charset="0"/>
                <a:ea typeface="+mn-ea"/>
                <a:cs typeface="Calibri" pitchFamily="34" charset="0"/>
              </a:rPr>
              <a:t>Final Round Presentations</a:t>
            </a:r>
            <a:r>
              <a:rPr lang="en-US" sz="2000" b="1" kern="0" dirty="0">
                <a:solidFill>
                  <a:srgbClr val="90141B"/>
                </a:solidFill>
                <a:latin typeface="Calibri" pitchFamily="34" charset="0"/>
                <a:ea typeface="+mn-ea"/>
                <a:cs typeface="Calibri" pitchFamily="34" charset="0"/>
              </a:rPr>
              <a:t>: </a:t>
            </a:r>
            <a:r>
              <a:rPr lang="en-US" sz="2000" b="1" i="1" kern="0" dirty="0">
                <a:solidFill>
                  <a:schemeClr val="bg1">
                    <a:lumMod val="50000"/>
                  </a:schemeClr>
                </a:solidFill>
                <a:latin typeface="Calibri" pitchFamily="34" charset="0"/>
                <a:ea typeface="+mn-ea"/>
                <a:cs typeface="Calibri" pitchFamily="34" charset="0"/>
              </a:rPr>
              <a:t>late March / early April 2018</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Top 3 teams invited to Santa Rosa for final pitches to K-J Executive Judging Panel</a:t>
            </a:r>
          </a:p>
          <a:p>
            <a:endParaRPr lang="en-US" sz="2000" kern="0" dirty="0">
              <a:solidFill>
                <a:schemeClr val="bg1">
                  <a:lumMod val="50000"/>
                </a:schemeClr>
              </a:solidFill>
              <a:latin typeface="Calibri" pitchFamily="34" charset="0"/>
              <a:ea typeface="+mn-ea"/>
              <a:cs typeface="Calibri" pitchFamily="34" charset="0"/>
            </a:endParaRPr>
          </a:p>
        </p:txBody>
      </p:sp>
      <p:sp>
        <p:nvSpPr>
          <p:cNvPr id="6" name="Title 2"/>
          <p:cNvSpPr txBox="1">
            <a:spLocks/>
          </p:cNvSpPr>
          <p:nvPr/>
        </p:nvSpPr>
        <p:spPr>
          <a:xfrm>
            <a:off x="0" y="6025896"/>
            <a:ext cx="12191999" cy="832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u="sng" spc="250" dirty="0">
                <a:solidFill>
                  <a:srgbClr val="90141B"/>
                </a:solidFill>
                <a:ea typeface="+mn-ea"/>
              </a:rPr>
              <a:t>GRAND PRIZE</a:t>
            </a:r>
            <a:r>
              <a:rPr lang="en-US" sz="2800" spc="250" dirty="0">
                <a:solidFill>
                  <a:srgbClr val="90141B"/>
                </a:solidFill>
                <a:ea typeface="+mn-ea"/>
              </a:rPr>
              <a:t>: </a:t>
            </a:r>
            <a:r>
              <a:rPr lang="en-US" sz="2800" spc="250" dirty="0">
                <a:solidFill>
                  <a:schemeClr val="tx1">
                    <a:lumMod val="50000"/>
                    <a:lumOff val="50000"/>
                  </a:schemeClr>
                </a:solidFill>
                <a:ea typeface="+mn-ea"/>
              </a:rPr>
              <a:t>K-J SELECTS 2 PAID SUMMER INTERNS </a:t>
            </a:r>
          </a:p>
          <a:p>
            <a:pPr algn="ctr"/>
            <a:endParaRPr lang="en-US" sz="2800" spc="250" dirty="0">
              <a:solidFill>
                <a:schemeClr val="tx1">
                  <a:lumMod val="50000"/>
                  <a:lumOff val="50000"/>
                </a:schemeClr>
              </a:solidFill>
              <a:ea typeface="+mn-ea"/>
            </a:endParaRPr>
          </a:p>
        </p:txBody>
      </p:sp>
    </p:spTree>
    <p:extLst>
      <p:ext uri="{BB962C8B-B14F-4D97-AF65-F5344CB8AC3E}">
        <p14:creationId xmlns:p14="http://schemas.microsoft.com/office/powerpoint/2010/main" val="276625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14101" y="2748088"/>
            <a:ext cx="7772400"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250" dirty="0">
                <a:solidFill>
                  <a:schemeClr val="tx1">
                    <a:lumMod val="50000"/>
                    <a:lumOff val="50000"/>
                  </a:schemeClr>
                </a:solidFill>
                <a:ea typeface="+mn-ea"/>
              </a:rPr>
              <a:t>GROUP EXERCISE</a:t>
            </a:r>
            <a:endParaRPr lang="en-US" sz="6000" dirty="0"/>
          </a:p>
        </p:txBody>
      </p:sp>
      <p:cxnSp>
        <p:nvCxnSpPr>
          <p:cNvPr id="5" name="Straight Connector 4"/>
          <p:cNvCxnSpPr/>
          <p:nvPr/>
        </p:nvCxnSpPr>
        <p:spPr bwMode="auto">
          <a:xfrm>
            <a:off x="5878295" y="2367089"/>
            <a:ext cx="0" cy="2232025"/>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p:spPr>
      </p:cxnSp>
      <p:pic>
        <p:nvPicPr>
          <p:cNvPr id="6" name="Picture 5"/>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924723" y="2590397"/>
            <a:ext cx="2615012" cy="1644823"/>
          </a:xfrm>
          <a:prstGeom prst="rect">
            <a:avLst/>
          </a:prstGeom>
        </p:spPr>
      </p:pic>
    </p:spTree>
    <p:extLst>
      <p:ext uri="{BB962C8B-B14F-4D97-AF65-F5344CB8AC3E}">
        <p14:creationId xmlns:p14="http://schemas.microsoft.com/office/powerpoint/2010/main" val="95130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Interactive Activity: You Be The Marketer</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152400" y="1417720"/>
            <a:ext cx="11676184" cy="46075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cs typeface="Calibri" pitchFamily="34" charset="0"/>
              </a:rPr>
              <a:t>Of Kendall-Jackson’s sustainability achievements / goals, </a:t>
            </a:r>
            <a:r>
              <a:rPr lang="en-US" sz="2400" kern="0" dirty="0">
                <a:solidFill>
                  <a:schemeClr val="bg1">
                    <a:lumMod val="50000"/>
                  </a:schemeClr>
                </a:solidFill>
                <a:latin typeface="Calibri" pitchFamily="34" charset="0"/>
                <a:cs typeface="Calibri" pitchFamily="34" charset="0"/>
              </a:rPr>
              <a:t>which is </a:t>
            </a:r>
            <a:r>
              <a:rPr lang="en-US" sz="2400" kern="0" dirty="0">
                <a:solidFill>
                  <a:srgbClr val="90141B"/>
                </a:solidFill>
                <a:latin typeface="Calibri" pitchFamily="34" charset="0"/>
                <a:cs typeface="Calibri" pitchFamily="34" charset="0"/>
              </a:rPr>
              <a:t>most compelling</a:t>
            </a:r>
            <a:r>
              <a:rPr lang="en-US" sz="2400" kern="0" dirty="0">
                <a:solidFill>
                  <a:schemeClr val="bg1">
                    <a:lumMod val="50000"/>
                  </a:schemeClr>
                </a:solidFill>
                <a:latin typeface="Calibri" pitchFamily="34" charset="0"/>
                <a:ea typeface="+mn-ea"/>
                <a:cs typeface="Calibri" pitchFamily="34" charset="0"/>
              </a:rPr>
              <a:t>?</a:t>
            </a:r>
          </a:p>
          <a:p>
            <a:pPr marL="285750" indent="-285750">
              <a:buFont typeface="Arial" panose="020B0604020202020204" pitchFamily="34" charset="0"/>
              <a:buChar char="•"/>
            </a:pPr>
            <a:endParaRPr lang="en-US" sz="24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cs typeface="Calibri" pitchFamily="34" charset="0"/>
              </a:rPr>
              <a:t>How would you </a:t>
            </a:r>
            <a:r>
              <a:rPr lang="en-US" sz="2400" kern="0" dirty="0">
                <a:solidFill>
                  <a:srgbClr val="90141B"/>
                </a:solidFill>
                <a:latin typeface="Calibri" pitchFamily="34" charset="0"/>
                <a:ea typeface="+mn-ea"/>
                <a:cs typeface="Calibri" pitchFamily="34" charset="0"/>
              </a:rPr>
              <a:t>bring it to life </a:t>
            </a:r>
            <a:r>
              <a:rPr lang="en-US" sz="2400" kern="0" dirty="0">
                <a:solidFill>
                  <a:schemeClr val="bg1">
                    <a:lumMod val="50000"/>
                  </a:schemeClr>
                </a:solidFill>
                <a:latin typeface="Calibri" pitchFamily="34" charset="0"/>
                <a:ea typeface="+mn-ea"/>
                <a:cs typeface="Calibri" pitchFamily="34" charset="0"/>
              </a:rPr>
              <a:t>in a way that would appeal to </a:t>
            </a:r>
            <a:r>
              <a:rPr lang="en-US" sz="2400" kern="0" dirty="0">
                <a:solidFill>
                  <a:srgbClr val="90141B"/>
                </a:solidFill>
                <a:latin typeface="Calibri" pitchFamily="34" charset="0"/>
                <a:ea typeface="+mn-ea"/>
                <a:cs typeface="Calibri" pitchFamily="34" charset="0"/>
              </a:rPr>
              <a:t>young professionals</a:t>
            </a:r>
            <a:r>
              <a:rPr lang="en-US" sz="2400" kern="0" dirty="0">
                <a:solidFill>
                  <a:schemeClr val="bg1">
                    <a:lumMod val="50000"/>
                  </a:schemeClr>
                </a:solidFill>
                <a:latin typeface="Calibri" pitchFamily="34" charset="0"/>
                <a:ea typeface="+mn-ea"/>
                <a:cs typeface="Calibri" pitchFamily="34" charset="0"/>
              </a:rPr>
              <a:t>?       Sketch out your concept.</a:t>
            </a:r>
          </a:p>
          <a:p>
            <a:pPr marL="1257300" lvl="2" indent="-342900">
              <a:buFont typeface="Arial" panose="020B0604020202020204" pitchFamily="34" charset="0"/>
              <a:buChar char="•"/>
            </a:pPr>
            <a:r>
              <a:rPr lang="en-US" sz="2400" kern="0" dirty="0">
                <a:solidFill>
                  <a:schemeClr val="bg1">
                    <a:lumMod val="50000"/>
                  </a:schemeClr>
                </a:solidFill>
                <a:latin typeface="Calibri" pitchFamily="34" charset="0"/>
                <a:cs typeface="Calibri" pitchFamily="34" charset="0"/>
              </a:rPr>
              <a:t>In-store Display</a:t>
            </a:r>
          </a:p>
          <a:p>
            <a:pPr marL="1257300" lvl="2" indent="-342900">
              <a:buFont typeface="Arial" panose="020B0604020202020204" pitchFamily="34" charset="0"/>
              <a:buChar char="•"/>
            </a:pPr>
            <a:r>
              <a:rPr lang="en-US" sz="2400" kern="0" dirty="0">
                <a:solidFill>
                  <a:schemeClr val="bg1">
                    <a:lumMod val="50000"/>
                  </a:schemeClr>
                </a:solidFill>
                <a:latin typeface="Calibri" pitchFamily="34" charset="0"/>
                <a:cs typeface="Calibri" pitchFamily="34" charset="0"/>
              </a:rPr>
              <a:t>Print Ad</a:t>
            </a:r>
          </a:p>
          <a:p>
            <a:pPr marL="1257300" lvl="2" indent="-342900">
              <a:buFont typeface="Arial" panose="020B0604020202020204" pitchFamily="34" charset="0"/>
              <a:buChar char="•"/>
            </a:pPr>
            <a:r>
              <a:rPr lang="en-US" sz="2400" kern="0" dirty="0">
                <a:solidFill>
                  <a:schemeClr val="bg1">
                    <a:lumMod val="50000"/>
                  </a:schemeClr>
                </a:solidFill>
                <a:latin typeface="Calibri" pitchFamily="34" charset="0"/>
                <a:cs typeface="Calibri" pitchFamily="34" charset="0"/>
              </a:rPr>
              <a:t>Billboard</a:t>
            </a:r>
          </a:p>
          <a:p>
            <a:pPr marL="1257300" lvl="2" indent="-342900">
              <a:buFont typeface="Arial" panose="020B0604020202020204" pitchFamily="34" charset="0"/>
              <a:buChar char="•"/>
            </a:pPr>
            <a:r>
              <a:rPr lang="en-US" sz="2400" kern="0" dirty="0">
                <a:solidFill>
                  <a:schemeClr val="bg1">
                    <a:lumMod val="50000"/>
                  </a:schemeClr>
                </a:solidFill>
                <a:latin typeface="Calibri" pitchFamily="34" charset="0"/>
                <a:cs typeface="Calibri" pitchFamily="34" charset="0"/>
              </a:rPr>
              <a:t>Wildcard</a:t>
            </a:r>
          </a:p>
          <a:p>
            <a:pPr lvl="2"/>
            <a:endParaRPr lang="en-US" sz="2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endParaRPr lang="en-US" sz="24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cs typeface="Calibri" pitchFamily="34" charset="0"/>
              </a:rPr>
              <a:t>Your table is your team</a:t>
            </a:r>
          </a:p>
          <a:p>
            <a:pPr marL="285750" indent="-285750">
              <a:buFont typeface="Arial" panose="020B0604020202020204" pitchFamily="34" charset="0"/>
              <a:buChar char="•"/>
            </a:pPr>
            <a:endParaRPr lang="en-US" sz="24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2400" kern="0" dirty="0">
                <a:solidFill>
                  <a:schemeClr val="bg1">
                    <a:lumMod val="50000"/>
                  </a:schemeClr>
                </a:solidFill>
                <a:latin typeface="Calibri" pitchFamily="34" charset="0"/>
                <a:ea typeface="+mn-ea"/>
                <a:cs typeface="Calibri" pitchFamily="34" charset="0"/>
              </a:rPr>
              <a:t>Teams with the top 4-5 concepts will present at the end</a:t>
            </a:r>
          </a:p>
        </p:txBody>
      </p:sp>
    </p:spTree>
    <p:extLst>
      <p:ext uri="{BB962C8B-B14F-4D97-AF65-F5344CB8AC3E}">
        <p14:creationId xmlns:p14="http://schemas.microsoft.com/office/powerpoint/2010/main" val="98628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Calibri" pitchFamily="34" charset="0"/>
              </a:rPr>
              <a:t>Fun Facts About Wine</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b="8099"/>
          <a:stretch/>
        </p:blipFill>
        <p:spPr>
          <a:xfrm>
            <a:off x="1642647" y="1411039"/>
            <a:ext cx="8906707" cy="4356716"/>
          </a:xfrm>
          <a:prstGeom prst="rect">
            <a:avLst/>
          </a:prstGeom>
        </p:spPr>
      </p:pic>
    </p:spTree>
    <p:extLst>
      <p:ext uri="{BB962C8B-B14F-4D97-AF65-F5344CB8AC3E}">
        <p14:creationId xmlns:p14="http://schemas.microsoft.com/office/powerpoint/2010/main" val="157610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3395987" y="2748088"/>
            <a:ext cx="7772400"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250" dirty="0">
                <a:solidFill>
                  <a:schemeClr val="tx1">
                    <a:lumMod val="50000"/>
                    <a:lumOff val="50000"/>
                  </a:schemeClr>
                </a:solidFill>
                <a:ea typeface="+mn-ea"/>
              </a:rPr>
              <a:t>Thank you! </a:t>
            </a:r>
            <a:endParaRPr lang="en-US" sz="6000" dirty="0"/>
          </a:p>
        </p:txBody>
      </p:sp>
      <p:cxnSp>
        <p:nvCxnSpPr>
          <p:cNvPr id="5" name="Straight Connector 4"/>
          <p:cNvCxnSpPr/>
          <p:nvPr/>
        </p:nvCxnSpPr>
        <p:spPr bwMode="auto">
          <a:xfrm>
            <a:off x="6096000" y="2367089"/>
            <a:ext cx="0" cy="2232025"/>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p:spPr>
      </p:cxnSp>
      <p:pic>
        <p:nvPicPr>
          <p:cNvPr id="6" name="Picture 5"/>
          <p:cNvPicPr>
            <a:picLocks noChangeAspect="1"/>
          </p:cNvPicPr>
          <p:nvPr/>
        </p:nvPicPr>
        <p:blipFill>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3147145" y="2660688"/>
            <a:ext cx="2615012" cy="1644823"/>
          </a:xfrm>
          <a:prstGeom prst="rect">
            <a:avLst/>
          </a:prstGeom>
        </p:spPr>
      </p:pic>
    </p:spTree>
    <p:extLst>
      <p:ext uri="{BB962C8B-B14F-4D97-AF65-F5344CB8AC3E}">
        <p14:creationId xmlns:p14="http://schemas.microsoft.com/office/powerpoint/2010/main" val="8955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sp>
        <p:nvSpPr>
          <p:cNvPr id="13" name="TextBox 12"/>
          <p:cNvSpPr txBox="1"/>
          <p:nvPr/>
        </p:nvSpPr>
        <p:spPr>
          <a:xfrm>
            <a:off x="2247378" y="5793001"/>
            <a:ext cx="3983277"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Source: California Wine Institute</a:t>
            </a:r>
            <a:endParaRPr lang="en-US" sz="900" b="1" dirty="0">
              <a:solidFill>
                <a:prstClr val="black"/>
              </a:solidFill>
              <a:latin typeface="Calibri" panose="020F0502020204030204"/>
            </a:endParaRPr>
          </a:p>
        </p:txBody>
      </p:sp>
      <p:pic>
        <p:nvPicPr>
          <p:cNvPr id="3" name="Picture 2"/>
          <p:cNvPicPr>
            <a:picLocks noChangeAspect="1"/>
          </p:cNvPicPr>
          <p:nvPr/>
        </p:nvPicPr>
        <p:blipFill>
          <a:blip r:embed="rId4"/>
          <a:stretch>
            <a:fillRect/>
          </a:stretch>
        </p:blipFill>
        <p:spPr>
          <a:xfrm>
            <a:off x="1663459" y="132953"/>
            <a:ext cx="8669819" cy="6290623"/>
          </a:xfrm>
          <a:prstGeom prst="rect">
            <a:avLst/>
          </a:prstGeom>
        </p:spPr>
      </p:pic>
      <p:sp>
        <p:nvSpPr>
          <p:cNvPr id="7" name="TextBox 6"/>
          <p:cNvSpPr txBox="1"/>
          <p:nvPr/>
        </p:nvSpPr>
        <p:spPr>
          <a:xfrm>
            <a:off x="337739" y="6435797"/>
            <a:ext cx="3983277"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Source: California Wine Institute</a:t>
            </a:r>
            <a:endParaRPr lang="en-US" sz="900" b="1" dirty="0">
              <a:solidFill>
                <a:prstClr val="black"/>
              </a:solidFill>
              <a:latin typeface="Calibri" panose="020F0502020204030204"/>
            </a:endParaRPr>
          </a:p>
        </p:txBody>
      </p:sp>
    </p:spTree>
    <p:extLst>
      <p:ext uri="{BB962C8B-B14F-4D97-AF65-F5344CB8AC3E}">
        <p14:creationId xmlns:p14="http://schemas.microsoft.com/office/powerpoint/2010/main" val="326938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pic>
        <p:nvPicPr>
          <p:cNvPr id="3074" name="Picture 2" descr="http://i.huffpost.com/gadgets/slideshows/251398/slide_251398_1538010_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299" y="132953"/>
            <a:ext cx="9937071" cy="662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9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615212" y="-12526"/>
            <a:ext cx="7061972"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Gill Sans MT" charset="0"/>
              </a:rPr>
              <a:t>Wine Industry by the Numbers</a:t>
            </a:r>
            <a:endParaRPr lang="en-US" sz="1500" b="1" i="1" dirty="0">
              <a:solidFill>
                <a:srgbClr val="424242"/>
              </a:solidFill>
              <a:latin typeface="Gill Sans MT" charset="0"/>
              <a:ea typeface="Gill Sans MT" charset="0"/>
              <a:cs typeface="Gill Sans MT" charset="0"/>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40" name="Straight Connector 39"/>
          <p:cNvCxnSpPr/>
          <p:nvPr/>
        </p:nvCxnSpPr>
        <p:spPr>
          <a:xfrm>
            <a:off x="0" y="762000"/>
            <a:ext cx="4321016"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5403272" y="5043950"/>
            <a:ext cx="6788728" cy="1408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kern="0" dirty="0">
              <a:solidFill>
                <a:schemeClr val="bg1">
                  <a:lumMod val="50000"/>
                </a:schemeClr>
              </a:solidFill>
              <a:latin typeface="Calibri" pitchFamily="34" charset="0"/>
              <a:ea typeface="+mn-ea"/>
              <a:cs typeface="Calibri" pitchFamily="34" charset="0"/>
            </a:endParaRP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Chardonnay = 20%</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Cabernet Sauvignon = 15%</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Pinot Noir = 6%</a:t>
            </a:r>
          </a:p>
          <a:p>
            <a:pPr marL="285750" indent="-28575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Sauvignon Blanc = 5%</a:t>
            </a:r>
            <a:endParaRPr lang="en-US" sz="2000" kern="0" dirty="0">
              <a:solidFill>
                <a:schemeClr val="bg1">
                  <a:lumMod val="50000"/>
                </a:schemeClr>
              </a:solidFill>
              <a:latin typeface="Calibri" pitchFamily="34" charset="0"/>
              <a:cs typeface="Calibri" pitchFamily="34" charset="0"/>
            </a:endParaRPr>
          </a:p>
          <a:p>
            <a:pPr marL="285750" indent="-285750">
              <a:buFont typeface="Arial" panose="020B0604020202020204" pitchFamily="34" charset="0"/>
              <a:buChar char="•"/>
            </a:pPr>
            <a:endParaRPr lang="en-US" sz="2000" kern="0" dirty="0">
              <a:solidFill>
                <a:schemeClr val="bg1">
                  <a:lumMod val="50000"/>
                </a:schemeClr>
              </a:solidFill>
              <a:latin typeface="Calibri" pitchFamily="34" charset="0"/>
              <a:cs typeface="Calibri" pitchFamily="34" charset="0"/>
            </a:endParaRPr>
          </a:p>
        </p:txBody>
      </p:sp>
      <p:pic>
        <p:nvPicPr>
          <p:cNvPr id="2" name="Picture 1"/>
          <p:cNvPicPr>
            <a:picLocks noChangeAspect="1"/>
          </p:cNvPicPr>
          <p:nvPr/>
        </p:nvPicPr>
        <p:blipFill>
          <a:blip r:embed="rId4"/>
          <a:stretch>
            <a:fillRect/>
          </a:stretch>
        </p:blipFill>
        <p:spPr>
          <a:xfrm>
            <a:off x="615212" y="1110440"/>
            <a:ext cx="3149365" cy="2605120"/>
          </a:xfrm>
          <a:prstGeom prst="rect">
            <a:avLst/>
          </a:prstGeom>
        </p:spPr>
      </p:pic>
      <p:sp>
        <p:nvSpPr>
          <p:cNvPr id="7" name="Title 1"/>
          <p:cNvSpPr txBox="1">
            <a:spLocks/>
          </p:cNvSpPr>
          <p:nvPr/>
        </p:nvSpPr>
        <p:spPr>
          <a:xfrm>
            <a:off x="4198058" y="4490723"/>
            <a:ext cx="7852428" cy="878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000" kern="0" dirty="0">
                <a:solidFill>
                  <a:schemeClr val="bg1">
                    <a:lumMod val="50000"/>
                  </a:schemeClr>
                </a:solidFill>
                <a:latin typeface="Calibri" pitchFamily="34" charset="0"/>
                <a:ea typeface="+mn-ea"/>
                <a:cs typeface="Calibri" pitchFamily="34" charset="0"/>
              </a:rPr>
              <a:t>There are an estimated </a:t>
            </a:r>
            <a:r>
              <a:rPr lang="en-US" sz="3200" b="1" kern="0" dirty="0">
                <a:solidFill>
                  <a:schemeClr val="bg1">
                    <a:lumMod val="50000"/>
                  </a:schemeClr>
                </a:solidFill>
                <a:latin typeface="Calibri" pitchFamily="34" charset="0"/>
                <a:ea typeface="+mn-ea"/>
                <a:cs typeface="Calibri" pitchFamily="34" charset="0"/>
              </a:rPr>
              <a:t>602,000 acres</a:t>
            </a:r>
            <a:r>
              <a:rPr lang="en-US" sz="2000" kern="0" dirty="0">
                <a:solidFill>
                  <a:schemeClr val="bg1">
                    <a:lumMod val="50000"/>
                  </a:schemeClr>
                </a:solidFill>
                <a:latin typeface="Calibri" pitchFamily="34" charset="0"/>
                <a:ea typeface="+mn-ea"/>
                <a:cs typeface="Calibri" pitchFamily="34" charset="0"/>
              </a:rPr>
              <a:t> planted to </a:t>
            </a:r>
            <a:r>
              <a:rPr lang="en-US" sz="2000" kern="0" dirty="0" err="1">
                <a:solidFill>
                  <a:schemeClr val="bg1">
                    <a:lumMod val="50000"/>
                  </a:schemeClr>
                </a:solidFill>
                <a:latin typeface="Calibri" pitchFamily="34" charset="0"/>
                <a:ea typeface="+mn-ea"/>
                <a:cs typeface="Calibri" pitchFamily="34" charset="0"/>
              </a:rPr>
              <a:t>winegrapes</a:t>
            </a:r>
            <a:r>
              <a:rPr lang="en-US" sz="2000" kern="0" dirty="0">
                <a:solidFill>
                  <a:schemeClr val="bg1">
                    <a:lumMod val="50000"/>
                  </a:schemeClr>
                </a:solidFill>
                <a:latin typeface="Calibri" pitchFamily="34" charset="0"/>
                <a:ea typeface="+mn-ea"/>
                <a:cs typeface="Calibri" pitchFamily="34" charset="0"/>
              </a:rPr>
              <a:t> in CA, which is about </a:t>
            </a:r>
            <a:r>
              <a:rPr lang="en-US" sz="3600" b="1" kern="0" dirty="0">
                <a:solidFill>
                  <a:schemeClr val="bg1">
                    <a:lumMod val="50000"/>
                  </a:schemeClr>
                </a:solidFill>
                <a:latin typeface="Calibri" pitchFamily="34" charset="0"/>
                <a:ea typeface="+mn-ea"/>
                <a:cs typeface="Calibri" pitchFamily="34" charset="0"/>
              </a:rPr>
              <a:t>½ </a:t>
            </a:r>
            <a:r>
              <a:rPr lang="en-US" sz="2000" b="1" kern="0" dirty="0">
                <a:solidFill>
                  <a:schemeClr val="bg1">
                    <a:lumMod val="50000"/>
                  </a:schemeClr>
                </a:solidFill>
                <a:latin typeface="Calibri" pitchFamily="34" charset="0"/>
                <a:ea typeface="+mn-ea"/>
                <a:cs typeface="Calibri" pitchFamily="34" charset="0"/>
              </a:rPr>
              <a:t>of</a:t>
            </a:r>
            <a:r>
              <a:rPr lang="en-US" sz="3600" b="1" kern="0" dirty="0">
                <a:solidFill>
                  <a:schemeClr val="bg1">
                    <a:lumMod val="50000"/>
                  </a:schemeClr>
                </a:solidFill>
                <a:latin typeface="Calibri" pitchFamily="34" charset="0"/>
                <a:ea typeface="+mn-ea"/>
                <a:cs typeface="Calibri" pitchFamily="34" charset="0"/>
              </a:rPr>
              <a:t> 1% </a:t>
            </a:r>
            <a:r>
              <a:rPr lang="en-US" sz="2000" kern="0" dirty="0">
                <a:solidFill>
                  <a:schemeClr val="bg1">
                    <a:lumMod val="50000"/>
                  </a:schemeClr>
                </a:solidFill>
                <a:latin typeface="Calibri" pitchFamily="34" charset="0"/>
                <a:ea typeface="+mn-ea"/>
                <a:cs typeface="Calibri" pitchFamily="34" charset="0"/>
              </a:rPr>
              <a:t>of the state’s </a:t>
            </a:r>
            <a:r>
              <a:rPr lang="en-US" sz="3200" b="1" kern="0" dirty="0">
                <a:solidFill>
                  <a:schemeClr val="bg1">
                    <a:lumMod val="50000"/>
                  </a:schemeClr>
                </a:solidFill>
                <a:latin typeface="Calibri" pitchFamily="34" charset="0"/>
                <a:ea typeface="+mn-ea"/>
                <a:cs typeface="Calibri" pitchFamily="34" charset="0"/>
              </a:rPr>
              <a:t>total </a:t>
            </a:r>
            <a:r>
              <a:rPr lang="en-US" sz="2000" kern="0" dirty="0">
                <a:solidFill>
                  <a:schemeClr val="bg1">
                    <a:lumMod val="50000"/>
                  </a:schemeClr>
                </a:solidFill>
                <a:latin typeface="Calibri" pitchFamily="34" charset="0"/>
                <a:ea typeface="+mn-ea"/>
                <a:cs typeface="Calibri" pitchFamily="34" charset="0"/>
              </a:rPr>
              <a:t>land area</a:t>
            </a:r>
          </a:p>
          <a:p>
            <a:pPr marL="342900" indent="-342900">
              <a:buFont typeface="Arial" panose="020B0604020202020204" pitchFamily="34" charset="0"/>
              <a:buChar char="•"/>
            </a:pPr>
            <a:endParaRPr lang="en-US" sz="2000" kern="0" dirty="0">
              <a:solidFill>
                <a:schemeClr val="bg1">
                  <a:lumMod val="50000"/>
                </a:schemeClr>
              </a:solidFill>
              <a:latin typeface="Calibri" pitchFamily="34" charset="0"/>
              <a:ea typeface="+mn-ea"/>
              <a:cs typeface="Calibri" pitchFamily="34" charset="0"/>
            </a:endParaRPr>
          </a:p>
          <a:p>
            <a:pPr marL="342900" indent="-342900">
              <a:buFont typeface="Arial" panose="020B0604020202020204" pitchFamily="34" charset="0"/>
              <a:buChar char="•"/>
            </a:pPr>
            <a:endParaRPr lang="en-US" sz="2000" kern="0" dirty="0">
              <a:solidFill>
                <a:schemeClr val="bg1">
                  <a:lumMod val="50000"/>
                </a:schemeClr>
              </a:solidFill>
              <a:latin typeface="Calibri" pitchFamily="34" charset="0"/>
              <a:cs typeface="Calibri" pitchFamily="34" charset="0"/>
            </a:endParaRPr>
          </a:p>
        </p:txBody>
      </p:sp>
      <p:pic>
        <p:nvPicPr>
          <p:cNvPr id="3" name="Picture 2"/>
          <p:cNvPicPr>
            <a:picLocks noChangeAspect="1"/>
          </p:cNvPicPr>
          <p:nvPr/>
        </p:nvPicPr>
        <p:blipFill>
          <a:blip r:embed="rId5"/>
          <a:stretch>
            <a:fillRect/>
          </a:stretch>
        </p:blipFill>
        <p:spPr>
          <a:xfrm>
            <a:off x="615211" y="4122189"/>
            <a:ext cx="3144665" cy="2103120"/>
          </a:xfrm>
          <a:prstGeom prst="rect">
            <a:avLst/>
          </a:prstGeom>
        </p:spPr>
      </p:pic>
      <p:sp>
        <p:nvSpPr>
          <p:cNvPr id="4" name="Rectangle 3"/>
          <p:cNvSpPr/>
          <p:nvPr/>
        </p:nvSpPr>
        <p:spPr>
          <a:xfrm>
            <a:off x="4198058" y="1003537"/>
            <a:ext cx="7569852" cy="3108543"/>
          </a:xfrm>
          <a:prstGeom prst="rect">
            <a:avLst/>
          </a:prstGeom>
          <a:ln w="38100">
            <a:noFill/>
          </a:ln>
        </p:spPr>
        <p:txBody>
          <a:bodyPr wrap="square">
            <a:spAutoFit/>
          </a:bodyPr>
          <a:lstStyle/>
          <a:p>
            <a:pPr marL="342900" indent="-342900">
              <a:buFont typeface="Arial" panose="020B0604020202020204" pitchFamily="34" charset="0"/>
              <a:buChar char="•"/>
            </a:pPr>
            <a:r>
              <a:rPr lang="en-US" sz="2000" kern="0" dirty="0">
                <a:solidFill>
                  <a:schemeClr val="bg1">
                    <a:lumMod val="50000"/>
                  </a:schemeClr>
                </a:solidFill>
                <a:latin typeface="Calibri" pitchFamily="34" charset="0"/>
                <a:cs typeface="Calibri" pitchFamily="34" charset="0"/>
              </a:rPr>
              <a:t>The US has been the world’s largest wine market since 2010</a:t>
            </a:r>
          </a:p>
          <a:p>
            <a:pPr marL="342900" indent="-342900">
              <a:buFont typeface="Arial" panose="020B0604020202020204" pitchFamily="34" charset="0"/>
              <a:buChar char="•"/>
            </a:pPr>
            <a:endParaRPr lang="en-US" sz="2000" kern="0" dirty="0">
              <a:solidFill>
                <a:schemeClr val="bg1">
                  <a:lumMod val="50000"/>
                </a:schemeClr>
              </a:solidFill>
              <a:latin typeface="Calibri" pitchFamily="34" charset="0"/>
              <a:cs typeface="Calibri" pitchFamily="34" charset="0"/>
            </a:endParaRPr>
          </a:p>
          <a:p>
            <a:pPr marL="342900" indent="-342900">
              <a:buFont typeface="Arial" panose="020B0604020202020204" pitchFamily="34" charset="0"/>
              <a:buChar char="•"/>
            </a:pPr>
            <a:r>
              <a:rPr lang="en-US" sz="2000" kern="0" dirty="0">
                <a:solidFill>
                  <a:schemeClr val="bg1">
                    <a:lumMod val="50000"/>
                  </a:schemeClr>
                </a:solidFill>
                <a:latin typeface="Calibri" pitchFamily="34" charset="0"/>
                <a:cs typeface="Calibri" pitchFamily="34" charset="0"/>
              </a:rPr>
              <a:t>CA wines selling for $10 and above account for </a:t>
            </a:r>
            <a:r>
              <a:rPr lang="en-US" sz="3200" b="1" kern="0" dirty="0">
                <a:solidFill>
                  <a:schemeClr val="bg1">
                    <a:lumMod val="50000"/>
                  </a:schemeClr>
                </a:solidFill>
                <a:latin typeface="Calibri" pitchFamily="34" charset="0"/>
                <a:cs typeface="Calibri" pitchFamily="34" charset="0"/>
              </a:rPr>
              <a:t>19% </a:t>
            </a:r>
            <a:r>
              <a:rPr lang="en-US" sz="2000" kern="0" dirty="0">
                <a:solidFill>
                  <a:schemeClr val="bg1">
                    <a:lumMod val="50000"/>
                  </a:schemeClr>
                </a:solidFill>
                <a:latin typeface="Calibri" pitchFamily="34" charset="0"/>
                <a:cs typeface="Calibri" pitchFamily="34" charset="0"/>
              </a:rPr>
              <a:t>of volume and </a:t>
            </a:r>
            <a:r>
              <a:rPr lang="en-US" sz="3200" b="1" kern="0" dirty="0">
                <a:solidFill>
                  <a:schemeClr val="bg1">
                    <a:lumMod val="50000"/>
                  </a:schemeClr>
                </a:solidFill>
                <a:latin typeface="Calibri" pitchFamily="34" charset="0"/>
                <a:cs typeface="Calibri" pitchFamily="34" charset="0"/>
              </a:rPr>
              <a:t>40% </a:t>
            </a:r>
            <a:r>
              <a:rPr lang="en-US" sz="2000" kern="0" dirty="0">
                <a:solidFill>
                  <a:schemeClr val="bg1">
                    <a:lumMod val="50000"/>
                  </a:schemeClr>
                </a:solidFill>
                <a:latin typeface="Calibri" pitchFamily="34" charset="0"/>
                <a:cs typeface="Calibri" pitchFamily="34" charset="0"/>
              </a:rPr>
              <a:t>of value</a:t>
            </a:r>
          </a:p>
          <a:p>
            <a:pPr marL="342900" indent="-342900">
              <a:buFont typeface="Arial" panose="020B0604020202020204" pitchFamily="34" charset="0"/>
              <a:buChar char="•"/>
            </a:pPr>
            <a:endParaRPr lang="en-US" sz="2000" kern="0" dirty="0">
              <a:solidFill>
                <a:schemeClr val="bg1">
                  <a:lumMod val="50000"/>
                </a:schemeClr>
              </a:solidFill>
              <a:latin typeface="Calibri" pitchFamily="34" charset="0"/>
              <a:cs typeface="Calibri" pitchFamily="34" charset="0"/>
            </a:endParaRPr>
          </a:p>
          <a:p>
            <a:pPr marL="342900" indent="-342900">
              <a:buFont typeface="Arial" panose="020B0604020202020204" pitchFamily="34" charset="0"/>
              <a:buChar char="•"/>
            </a:pPr>
            <a:r>
              <a:rPr lang="en-US" sz="2000" kern="0" dirty="0">
                <a:solidFill>
                  <a:schemeClr val="bg1">
                    <a:lumMod val="50000"/>
                  </a:schemeClr>
                </a:solidFill>
                <a:latin typeface="Calibri" pitchFamily="34" charset="0"/>
                <a:cs typeface="Calibri" pitchFamily="34" charset="0"/>
              </a:rPr>
              <a:t>The domestic wine market is growing in size and complexity – </a:t>
            </a:r>
            <a:r>
              <a:rPr lang="en-US" sz="3200" b="1" kern="0" dirty="0">
                <a:solidFill>
                  <a:schemeClr val="bg1">
                    <a:lumMod val="50000"/>
                  </a:schemeClr>
                </a:solidFill>
                <a:latin typeface="Calibri" pitchFamily="34" charset="0"/>
                <a:cs typeface="Calibri" pitchFamily="34" charset="0"/>
              </a:rPr>
              <a:t>50%</a:t>
            </a:r>
            <a:r>
              <a:rPr lang="en-US" sz="3200" kern="0" dirty="0">
                <a:solidFill>
                  <a:schemeClr val="bg1">
                    <a:lumMod val="50000"/>
                  </a:schemeClr>
                </a:solidFill>
                <a:latin typeface="Calibri" pitchFamily="34" charset="0"/>
                <a:cs typeface="Calibri" pitchFamily="34" charset="0"/>
              </a:rPr>
              <a:t> </a:t>
            </a:r>
            <a:r>
              <a:rPr lang="en-US" sz="2000" kern="0" dirty="0">
                <a:solidFill>
                  <a:schemeClr val="bg1">
                    <a:lumMod val="50000"/>
                  </a:schemeClr>
                </a:solidFill>
                <a:latin typeface="Calibri" pitchFamily="34" charset="0"/>
                <a:cs typeface="Calibri" pitchFamily="34" charset="0"/>
              </a:rPr>
              <a:t>growth in gov’t wine label approvals from 2004 to 2016</a:t>
            </a:r>
          </a:p>
          <a:p>
            <a:r>
              <a:rPr lang="en-US" sz="2000" kern="0" dirty="0">
                <a:solidFill>
                  <a:schemeClr val="bg1">
                    <a:lumMod val="50000"/>
                  </a:schemeClr>
                </a:solidFill>
                <a:latin typeface="Calibri" pitchFamily="34" charset="0"/>
                <a:cs typeface="Calibri" pitchFamily="34" charset="0"/>
              </a:rPr>
              <a:t>     </a:t>
            </a:r>
            <a:r>
              <a:rPr lang="en-US" sz="1600" kern="0" dirty="0">
                <a:solidFill>
                  <a:schemeClr val="bg1">
                    <a:lumMod val="50000"/>
                  </a:schemeClr>
                </a:solidFill>
                <a:latin typeface="Calibri" pitchFamily="34" charset="0"/>
                <a:cs typeface="Calibri" pitchFamily="34" charset="0"/>
              </a:rPr>
              <a:t> (from 69,000 to 103,000)</a:t>
            </a:r>
            <a:endParaRPr lang="en-US" sz="2000" kern="0" dirty="0">
              <a:solidFill>
                <a:schemeClr val="bg1">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428928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344578"/>
            <a:ext cx="4132386" cy="3030416"/>
          </a:xfrm>
          <a:prstGeom prst="rect">
            <a:avLst/>
          </a:prstGeom>
        </p:spPr>
      </p:pic>
      <p:sp>
        <p:nvSpPr>
          <p:cNvPr id="7" name="Rectangle 6"/>
          <p:cNvSpPr/>
          <p:nvPr/>
        </p:nvSpPr>
        <p:spPr bwMode="auto">
          <a:xfrm>
            <a:off x="7239000" y="0"/>
            <a:ext cx="1828800" cy="100584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46800" tIns="46800" rIns="46800" bIns="46800" numCol="1" rtlCol="0" anchor="ctr" anchorCtr="0" compatLnSpc="1">
            <a:prstTxWarp prst="textNoShape">
              <a:avLst/>
            </a:prstTxWarp>
          </a:bodyPr>
          <a:lstStyle/>
          <a:p>
            <a:pPr fontAlgn="base">
              <a:spcBef>
                <a:spcPct val="0"/>
              </a:spcBef>
              <a:spcAft>
                <a:spcPct val="0"/>
              </a:spcAft>
            </a:pPr>
            <a:endParaRPr lang="en-US" dirty="0">
              <a:solidFill>
                <a:srgbClr val="000000"/>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596"/>
          <a:stretch/>
        </p:blipFill>
        <p:spPr>
          <a:xfrm>
            <a:off x="-17585" y="-23487"/>
            <a:ext cx="3180367" cy="2368065"/>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9438" y="-10593"/>
            <a:ext cx="3293624" cy="2371532"/>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4168" y="-4764"/>
            <a:ext cx="3317831" cy="2433076"/>
          </a:xfrm>
          <a:prstGeom prst="rect">
            <a:avLst/>
          </a:prstGeom>
        </p:spPr>
      </p:pic>
      <p:pic>
        <p:nvPicPr>
          <p:cNvPr id="13" name="Picture 2" descr="KJW0227"/>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346326" y="2361739"/>
            <a:ext cx="3845674" cy="24388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KJW0170"/>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1"/>
          <a:stretch/>
        </p:blipFill>
        <p:spPr bwMode="auto">
          <a:xfrm>
            <a:off x="4699989" y="4640580"/>
            <a:ext cx="2198956" cy="22174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35597" y="4615208"/>
            <a:ext cx="1664392" cy="2269626"/>
          </a:xfrm>
          <a:prstGeom prst="rect">
            <a:avLst/>
          </a:prstGeom>
        </p:spPr>
      </p:pic>
      <p:pic>
        <p:nvPicPr>
          <p:cNvPr id="16" name="Pictur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994" y="4596689"/>
            <a:ext cx="3083607" cy="2261311"/>
          </a:xfrm>
          <a:prstGeom prst="rect">
            <a:avLst/>
          </a:prstGeom>
        </p:spPr>
      </p:pic>
      <p:pic>
        <p:nvPicPr>
          <p:cNvPr id="17" name="Pictur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65145" y="1"/>
            <a:ext cx="3222367" cy="2363068"/>
          </a:xfrm>
          <a:prstGeom prst="rect">
            <a:avLst/>
          </a:prstGeom>
        </p:spPr>
      </p:pic>
      <p:sp>
        <p:nvSpPr>
          <p:cNvPr id="21" name="TextBox 20"/>
          <p:cNvSpPr txBox="1"/>
          <p:nvPr/>
        </p:nvSpPr>
        <p:spPr>
          <a:xfrm>
            <a:off x="4178378" y="4139996"/>
            <a:ext cx="4213941" cy="369332"/>
          </a:xfrm>
          <a:prstGeom prst="rect">
            <a:avLst/>
          </a:prstGeom>
          <a:noFill/>
        </p:spPr>
        <p:txBody>
          <a:bodyPr wrap="square" rtlCol="0">
            <a:spAutoFit/>
          </a:bodyPr>
          <a:lstStyle/>
          <a:p>
            <a:pPr lvl="0" algn="ctr" defTabSz="912813" eaLnBrk="0" fontAlgn="base" hangingPunct="0">
              <a:spcBef>
                <a:spcPct val="0"/>
              </a:spcBef>
              <a:spcAft>
                <a:spcPct val="0"/>
              </a:spcAft>
              <a:defRPr/>
            </a:pPr>
            <a:r>
              <a:rPr lang="en-US" kern="0" dirty="0">
                <a:solidFill>
                  <a:schemeClr val="tx1">
                    <a:lumMod val="50000"/>
                    <a:lumOff val="50000"/>
                  </a:schemeClr>
                </a:solidFill>
                <a:latin typeface="Calibri" pitchFamily="34" charset="0"/>
                <a:ea typeface="+mj-ea"/>
                <a:cs typeface="Calibri" pitchFamily="34" charset="0"/>
              </a:rPr>
              <a:t>Family Owned Since 1982</a:t>
            </a:r>
          </a:p>
        </p:txBody>
      </p:sp>
      <p:pic>
        <p:nvPicPr>
          <p:cNvPr id="18" name="Picture 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66574" y="2640588"/>
            <a:ext cx="2426346" cy="1526154"/>
          </a:xfrm>
          <a:prstGeom prst="rect">
            <a:avLst/>
          </a:prstGeom>
        </p:spPr>
      </p:pic>
      <p:pic>
        <p:nvPicPr>
          <p:cNvPr id="3" name="Picture 2"/>
          <p:cNvPicPr>
            <a:picLocks noChangeAspect="1"/>
          </p:cNvPicPr>
          <p:nvPr/>
        </p:nvPicPr>
        <p:blipFill rotWithShape="1">
          <a:blip r:embed="rId13"/>
          <a:srcRect l="4131" t="52459" r="10113" b="14838"/>
          <a:stretch/>
        </p:blipFill>
        <p:spPr>
          <a:xfrm>
            <a:off x="6898945" y="4615209"/>
            <a:ext cx="5293055" cy="2242792"/>
          </a:xfrm>
          <a:prstGeom prst="rect">
            <a:avLst/>
          </a:prstGeom>
        </p:spPr>
      </p:pic>
    </p:spTree>
    <p:extLst>
      <p:ext uri="{BB962C8B-B14F-4D97-AF65-F5344CB8AC3E}">
        <p14:creationId xmlns:p14="http://schemas.microsoft.com/office/powerpoint/2010/main" val="337422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062664" y="1038340"/>
            <a:ext cx="8975120" cy="5254030"/>
          </a:xfrm>
          <a:prstGeom prst="rect">
            <a:avLst/>
          </a:prstGeom>
        </p:spPr>
      </p:pic>
      <p:pic>
        <p:nvPicPr>
          <p:cNvPr id="5" name="Picture 3" descr="C:\Users\LSvoboda\Desktop\jess.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403" y="1174806"/>
            <a:ext cx="2855168" cy="3984172"/>
          </a:xfrm>
          <a:prstGeom prst="rect">
            <a:avLst/>
          </a:prstGeom>
          <a:ln w="28575" cap="sq">
            <a:solidFill>
              <a:srgbClr val="FFFFFF"/>
            </a:solidFill>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15211" y="-12526"/>
            <a:ext cx="10508059"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spc="250" dirty="0">
                <a:solidFill>
                  <a:schemeClr val="bg1">
                    <a:lumMod val="50000"/>
                  </a:schemeClr>
                </a:solidFill>
                <a:latin typeface="Calibri" pitchFamily="34" charset="0"/>
                <a:ea typeface="+mn-ea"/>
                <a:cs typeface="Gill Sans MT" charset="0"/>
              </a:rPr>
              <a:t>1982 – Founded by Jess Jackson</a:t>
            </a:r>
            <a:endParaRPr lang="en-US" sz="1500" b="1" i="1" dirty="0">
              <a:solidFill>
                <a:srgbClr val="424242"/>
              </a:solidFill>
              <a:latin typeface="Gill Sans MT" charset="0"/>
              <a:ea typeface="Gill Sans MT" charset="0"/>
              <a:cs typeface="Gill Sans MT"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132953"/>
            <a:ext cx="462812" cy="510241"/>
          </a:xfrm>
          <a:prstGeom prst="rect">
            <a:avLst/>
          </a:prstGeom>
        </p:spPr>
      </p:pic>
      <p:cxnSp>
        <p:nvCxnSpPr>
          <p:cNvPr id="8" name="Straight Connector 7"/>
          <p:cNvCxnSpPr/>
          <p:nvPr/>
        </p:nvCxnSpPr>
        <p:spPr>
          <a:xfrm>
            <a:off x="0" y="762000"/>
            <a:ext cx="5661498" cy="0"/>
          </a:xfrm>
          <a:prstGeom prst="line">
            <a:avLst/>
          </a:prstGeom>
          <a:ln w="12700">
            <a:solidFill>
              <a:srgbClr val="C1C1C1">
                <a:alpha val="57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Rectangle 2"/>
          <p:cNvSpPr>
            <a:spLocks noGrp="1" noChangeArrowheads="1"/>
          </p:cNvSpPr>
          <p:nvPr>
            <p:ph type="title"/>
          </p:nvPr>
        </p:nvSpPr>
        <p:spPr>
          <a:xfrm>
            <a:off x="538384" y="5158978"/>
            <a:ext cx="2495859" cy="950912"/>
          </a:xfrm>
        </p:spPr>
        <p:txBody>
          <a:bodyPr>
            <a:normAutofit/>
          </a:bodyPr>
          <a:lstStyle/>
          <a:p>
            <a:pPr algn="ctr" eaLnBrk="1" hangingPunct="1"/>
            <a:r>
              <a:rPr lang="en-US" altLang="en-US" sz="2800" i="1" dirty="0">
                <a:solidFill>
                  <a:schemeClr val="tx1">
                    <a:lumMod val="50000"/>
                    <a:lumOff val="50000"/>
                  </a:schemeClr>
                </a:solidFill>
              </a:rPr>
              <a:t>“Taking risks takes courage.”</a:t>
            </a:r>
          </a:p>
        </p:txBody>
      </p:sp>
      <p:pic>
        <p:nvPicPr>
          <p:cNvPr id="11" name="Picture 4" descr="jess sig red"/>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09964" y="5962111"/>
            <a:ext cx="2552700" cy="933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7"/>
          <a:stretch>
            <a:fillRect/>
          </a:stretch>
        </p:blipFill>
        <p:spPr>
          <a:xfrm>
            <a:off x="9583616" y="132953"/>
            <a:ext cx="1932453" cy="6435757"/>
          </a:xfrm>
          <a:prstGeom prst="rect">
            <a:avLst/>
          </a:prstGeom>
        </p:spPr>
      </p:pic>
      <p:sp>
        <p:nvSpPr>
          <p:cNvPr id="12" name="Title 1"/>
          <p:cNvSpPr txBox="1">
            <a:spLocks/>
          </p:cNvSpPr>
          <p:nvPr/>
        </p:nvSpPr>
        <p:spPr>
          <a:xfrm>
            <a:off x="4008540" y="1920856"/>
            <a:ext cx="4344152" cy="2794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endParaRPr lang="en-US" sz="2000" kern="0" dirty="0">
              <a:solidFill>
                <a:schemeClr val="bg1">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270368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BE67E8622B9C41947059BF765A5926" ma:contentTypeVersion="7" ma:contentTypeDescription="Create a new document." ma:contentTypeScope="" ma:versionID="57e58236c96c383a68186368f62fb0ca">
  <xsd:schema xmlns:xsd="http://www.w3.org/2001/XMLSchema" xmlns:xs="http://www.w3.org/2001/XMLSchema" xmlns:p="http://schemas.microsoft.com/office/2006/metadata/properties" xmlns:ns2="60f853d2-4803-4292-a513-503343c8e75d" xmlns:ns3="952cca2b-f978-4f07-b464-42f781b11e34" targetNamespace="http://schemas.microsoft.com/office/2006/metadata/properties" ma:root="true" ma:fieldsID="3c207e1ebd10af2e267a16a01ff5077a" ns2:_="" ns3:_="">
    <xsd:import namespace="60f853d2-4803-4292-a513-503343c8e75d"/>
    <xsd:import namespace="952cca2b-f978-4f07-b464-42f781b11e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f853d2-4803-4292-a513-503343c8e75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2cca2b-f978-4f07-b464-42f781b11e3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06F66-0776-442D-9AF7-F56BBA419653}">
  <ds:schemaRefs>
    <ds:schemaRef ds:uri="http://schemas.microsoft.com/sharepoint/v3/contenttype/forms"/>
  </ds:schemaRefs>
</ds:datastoreItem>
</file>

<file path=customXml/itemProps2.xml><?xml version="1.0" encoding="utf-8"?>
<ds:datastoreItem xmlns:ds="http://schemas.openxmlformats.org/officeDocument/2006/customXml" ds:itemID="{880CC4D7-B966-40FF-9958-6DD12F56FA20}">
  <ds:schemaRefs>
    <ds:schemaRef ds:uri="http://schemas.microsoft.com/office/2006/documentManagement/types"/>
    <ds:schemaRef ds:uri="http://purl.org/dc/elements/1.1/"/>
    <ds:schemaRef ds:uri="http://purl.org/dc/dcmitype/"/>
    <ds:schemaRef ds:uri="http://www.w3.org/XML/1998/namespace"/>
    <ds:schemaRef ds:uri="952cca2b-f978-4f07-b464-42f781b11e34"/>
    <ds:schemaRef ds:uri="60f853d2-4803-4292-a513-503343c8e75d"/>
    <ds:schemaRef ds:uri="http://schemas.microsoft.com/office/infopath/2007/PartnerControls"/>
    <ds:schemaRef ds:uri="http://schemas.openxmlformats.org/package/2006/metadata/core-properties"/>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B8DE9970-75CA-468A-A119-2F6A9BDA6B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f853d2-4803-4292-a513-503343c8e75d"/>
    <ds:schemaRef ds:uri="952cca2b-f978-4f07-b464-42f781b11e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93018</TotalTime>
  <Words>2825</Words>
  <Application>Microsoft Office PowerPoint</Application>
  <PresentationFormat>Widescreen</PresentationFormat>
  <Paragraphs>291</Paragraphs>
  <Slides>40</Slides>
  <Notes>39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Arial</vt:lpstr>
      <vt:lpstr>Calibri</vt:lpstr>
      <vt:lpstr>Calibri Light</vt:lpstr>
      <vt:lpstr>Century Gothic</vt:lpstr>
      <vt:lpstr>Gill Sans MT</vt:lpstr>
      <vt:lpstr>Wingdings</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risks takes courage.”</vt:lpstr>
      <vt:lpstr>#1 FOR 25 YEARS RUNNING! (IRI)</vt:lpstr>
      <vt:lpstr>K-J Identity </vt:lpstr>
      <vt:lpstr>Stewards of the 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 Impacts Wine Trade Purchasing</vt:lpstr>
      <vt:lpstr>Trade’s Top obstacles to selling sustainable wine?</vt:lpstr>
      <vt:lpstr>PowerPoint Presentation</vt:lpstr>
      <vt:lpstr>For Top Wine Consumers, Sustainability is a Key Purchase Driver – tied with Region &amp; Scores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Reicherter</dc:creator>
  <cp:lastModifiedBy>Rebecca Reicherter</cp:lastModifiedBy>
  <cp:revision>663</cp:revision>
  <cp:lastPrinted>2017-05-15T22:55:21Z</cp:lastPrinted>
  <dcterms:created xsi:type="dcterms:W3CDTF">2015-06-22T22:59:42Z</dcterms:created>
  <dcterms:modified xsi:type="dcterms:W3CDTF">2018-01-19T22:53:06Z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0x010100CCBE67E8622B9C41947059BF765A5926</vt:lpwstr>
  </property>
</Properties>
</file>